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ora"/>
      <p:regular r:id="rId30"/>
      <p:bold r:id="rId31"/>
      <p:italic r:id="rId32"/>
      <p:boldItalic r:id="rId33"/>
    </p:embeddedFont>
    <p:embeddedFont>
      <p:font typeface="EB Garamond"/>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35" Type="http://schemas.openxmlformats.org/officeDocument/2006/relationships/font" Target="fonts/EBGaramond-bold.fntdata"/><Relationship Id="rId12" Type="http://schemas.openxmlformats.org/officeDocument/2006/relationships/slide" Target="slides/slide7.xml"/><Relationship Id="rId34" Type="http://schemas.openxmlformats.org/officeDocument/2006/relationships/font" Target="fonts/EBGaramond-regular.fntdata"/><Relationship Id="rId15" Type="http://schemas.openxmlformats.org/officeDocument/2006/relationships/slide" Target="slides/slide10.xml"/><Relationship Id="rId37" Type="http://schemas.openxmlformats.org/officeDocument/2006/relationships/font" Target="fonts/EBGaramond-boldItalic.fntdata"/><Relationship Id="rId14" Type="http://schemas.openxmlformats.org/officeDocument/2006/relationships/slide" Target="slides/slide9.xml"/><Relationship Id="rId36" Type="http://schemas.openxmlformats.org/officeDocument/2006/relationships/font" Target="fonts/EBGaramond-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26a76346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26a76346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尊敬的听众们，大家好！我是孙悦然，现在在密西根大学读本科大四，专业是数据科学。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今天，我非常荣幸有机会与大家介绍过去五个月一直在做的项目：构建与应用单细胞数据大模型。</a:t>
            </a:r>
            <a:endParaRPr/>
          </a:p>
          <a:p>
            <a:pPr indent="0" lvl="0" marL="0" rtl="0" algn="l">
              <a:spcBef>
                <a:spcPts val="0"/>
              </a:spcBef>
              <a:spcAft>
                <a:spcPts val="0"/>
              </a:spcAft>
              <a:buNone/>
            </a:pPr>
            <a:r>
              <a:rPr lang="en"/>
              <a:t>特别要感谢涛博在整个项目中的细心指导。</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a4eff317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a4eff317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fd113ed9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fd113ed9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26a76346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26a76346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26a76346b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26a76346b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f8eb56a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f8eb56a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26a76346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26a76346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a4eff317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a4eff317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fd113ed9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fd113ed9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26a76346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26a76346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26a76346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26a76346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26a76346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26a76346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26a76346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26a7634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26a76346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26a76346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a4eff317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a4eff317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26a76346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d26a76346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26a76346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26a76346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fd113ed9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fd113ed9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26a7634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26a7634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fd113ed9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fd113ed9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26a76346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26a76346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f544d1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f544d1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f2461e9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f2461e9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fd113ed9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fd113ed9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73000"/>
          </a:blip>
          <a:srcRect b="2039" l="0" r="0" t="8498"/>
          <a:stretch/>
        </p:blipFill>
        <p:spPr>
          <a:xfrm>
            <a:off x="0" y="0"/>
            <a:ext cx="9144000" cy="5143501"/>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Comic Sans MS"/>
                <a:ea typeface="Comic Sans MS"/>
                <a:cs typeface="Comic Sans MS"/>
                <a:sym typeface="Comic Sans MS"/>
              </a:rPr>
              <a:t>单细胞数据</a:t>
            </a:r>
            <a:r>
              <a:rPr lang="en">
                <a:latin typeface="Comic Sans MS"/>
                <a:ea typeface="Comic Sans MS"/>
                <a:cs typeface="Comic Sans MS"/>
                <a:sym typeface="Comic Sans MS"/>
              </a:rPr>
              <a:t>大模型</a:t>
            </a:r>
            <a:endParaRPr>
              <a:latin typeface="Comic Sans MS"/>
              <a:ea typeface="Comic Sans MS"/>
              <a:cs typeface="Comic Sans MS"/>
              <a:sym typeface="Comic Sans MS"/>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Comic Sans MS"/>
                <a:ea typeface="Comic Sans MS"/>
                <a:cs typeface="Comic Sans MS"/>
                <a:sym typeface="Comic Sans MS"/>
              </a:rPr>
              <a:t>孙悦然</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150450" y="65675"/>
            <a:ext cx="2760000" cy="355500"/>
          </a:xfrm>
          <a:prstGeom prst="rect">
            <a:avLst/>
          </a:prstGeom>
          <a:solidFill>
            <a:srgbClr val="FFCC7C"/>
          </a:solid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00">
                <a:latin typeface="Comic Sans MS"/>
                <a:ea typeface="Comic Sans MS"/>
                <a:cs typeface="Comic Sans MS"/>
                <a:sym typeface="Comic Sans MS"/>
              </a:rPr>
              <a:t>模型初始化: 设定模型参数</a:t>
            </a:r>
            <a:endParaRPr sz="1600">
              <a:latin typeface="Comic Sans MS"/>
              <a:ea typeface="Comic Sans MS"/>
              <a:cs typeface="Comic Sans MS"/>
              <a:sym typeface="Comic Sans MS"/>
            </a:endParaRPr>
          </a:p>
        </p:txBody>
      </p:sp>
      <p:pic>
        <p:nvPicPr>
          <p:cNvPr id="175" name="Google Shape;175;p22"/>
          <p:cNvPicPr preferRelativeResize="0"/>
          <p:nvPr/>
        </p:nvPicPr>
        <p:blipFill rotWithShape="1">
          <a:blip r:embed="rId3">
            <a:alphaModFix/>
          </a:blip>
          <a:srcRect b="0" l="0" r="2334" t="0"/>
          <a:stretch/>
        </p:blipFill>
        <p:spPr>
          <a:xfrm>
            <a:off x="218025" y="866925"/>
            <a:ext cx="2902926" cy="4149851"/>
          </a:xfrm>
          <a:prstGeom prst="rect">
            <a:avLst/>
          </a:prstGeom>
          <a:noFill/>
          <a:ln>
            <a:noFill/>
          </a:ln>
        </p:spPr>
      </p:pic>
      <p:sp>
        <p:nvSpPr>
          <p:cNvPr id="176" name="Google Shape;176;p22"/>
          <p:cNvSpPr txBox="1"/>
          <p:nvPr>
            <p:ph idx="1" type="body"/>
          </p:nvPr>
        </p:nvSpPr>
        <p:spPr>
          <a:xfrm>
            <a:off x="665134" y="503000"/>
            <a:ext cx="1943100" cy="363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1300">
                <a:solidFill>
                  <a:schemeClr val="dk1"/>
                </a:solidFill>
                <a:latin typeface="Comic Sans MS"/>
                <a:ea typeface="Comic Sans MS"/>
                <a:cs typeface="Comic Sans MS"/>
                <a:sym typeface="Comic Sans MS"/>
              </a:rPr>
              <a:t>传统</a:t>
            </a:r>
            <a:r>
              <a:rPr lang="en" sz="1300">
                <a:solidFill>
                  <a:schemeClr val="dk1"/>
                </a:solidFill>
                <a:latin typeface="Lora"/>
                <a:ea typeface="Lora"/>
                <a:cs typeface="Lora"/>
                <a:sym typeface="Lora"/>
              </a:rPr>
              <a:t> Transformer </a:t>
            </a:r>
            <a:r>
              <a:rPr lang="en" sz="1300">
                <a:solidFill>
                  <a:schemeClr val="dk1"/>
                </a:solidFill>
                <a:latin typeface="Comic Sans MS"/>
                <a:ea typeface="Comic Sans MS"/>
                <a:cs typeface="Comic Sans MS"/>
                <a:sym typeface="Comic Sans MS"/>
              </a:rPr>
              <a:t>模型</a:t>
            </a:r>
            <a:endParaRPr sz="1300">
              <a:solidFill>
                <a:schemeClr val="dk1"/>
              </a:solidFill>
              <a:latin typeface="Comic Sans MS"/>
              <a:ea typeface="Comic Sans MS"/>
              <a:cs typeface="Comic Sans MS"/>
              <a:sym typeface="Comic Sans MS"/>
            </a:endParaRPr>
          </a:p>
        </p:txBody>
      </p:sp>
      <p:sp>
        <p:nvSpPr>
          <p:cNvPr id="177" name="Google Shape;177;p22"/>
          <p:cNvSpPr txBox="1"/>
          <p:nvPr>
            <p:ph idx="1" type="body"/>
          </p:nvPr>
        </p:nvSpPr>
        <p:spPr>
          <a:xfrm>
            <a:off x="3775375" y="190500"/>
            <a:ext cx="2902800" cy="363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200"/>
              </a:spcAft>
              <a:buNone/>
            </a:pPr>
            <a:r>
              <a:rPr b="1" lang="en" sz="1300">
                <a:solidFill>
                  <a:schemeClr val="dk1"/>
                </a:solidFill>
                <a:latin typeface="Comic Sans MS"/>
                <a:ea typeface="Comic Sans MS"/>
                <a:cs typeface="Comic Sans MS"/>
                <a:sym typeface="Comic Sans MS"/>
              </a:rPr>
              <a:t>为项目目标改进的</a:t>
            </a:r>
            <a:r>
              <a:rPr b="1" lang="en" sz="1300">
                <a:solidFill>
                  <a:schemeClr val="dk1"/>
                </a:solidFill>
                <a:latin typeface="Lora"/>
                <a:ea typeface="Lora"/>
                <a:cs typeface="Lora"/>
                <a:sym typeface="Lora"/>
              </a:rPr>
              <a:t>Transformer</a:t>
            </a:r>
            <a:r>
              <a:rPr b="1" lang="en" sz="1300">
                <a:solidFill>
                  <a:schemeClr val="dk1"/>
                </a:solidFill>
                <a:latin typeface="Comic Sans MS"/>
                <a:ea typeface="Comic Sans MS"/>
                <a:cs typeface="Comic Sans MS"/>
                <a:sym typeface="Comic Sans MS"/>
              </a:rPr>
              <a:t>模型</a:t>
            </a:r>
            <a:endParaRPr b="1" sz="1300">
              <a:solidFill>
                <a:schemeClr val="dk1"/>
              </a:solidFill>
              <a:latin typeface="Comic Sans MS"/>
              <a:ea typeface="Comic Sans MS"/>
              <a:cs typeface="Comic Sans MS"/>
              <a:sym typeface="Comic Sans MS"/>
            </a:endParaRPr>
          </a:p>
        </p:txBody>
      </p:sp>
      <p:pic>
        <p:nvPicPr>
          <p:cNvPr id="178" name="Google Shape;178;p22"/>
          <p:cNvPicPr preferRelativeResize="0"/>
          <p:nvPr/>
        </p:nvPicPr>
        <p:blipFill>
          <a:blip r:embed="rId4">
            <a:alphaModFix/>
          </a:blip>
          <a:stretch>
            <a:fillRect/>
          </a:stretch>
        </p:blipFill>
        <p:spPr>
          <a:xfrm>
            <a:off x="3855773" y="839783"/>
            <a:ext cx="2007750" cy="4204142"/>
          </a:xfrm>
          <a:prstGeom prst="rect">
            <a:avLst/>
          </a:prstGeom>
          <a:noFill/>
          <a:ln>
            <a:noFill/>
          </a:ln>
        </p:spPr>
      </p:pic>
      <p:cxnSp>
        <p:nvCxnSpPr>
          <p:cNvPr id="179" name="Google Shape;179;p22"/>
          <p:cNvCxnSpPr>
            <a:stCxn id="175" idx="3"/>
            <a:endCxn id="178" idx="1"/>
          </p:cNvCxnSpPr>
          <p:nvPr/>
        </p:nvCxnSpPr>
        <p:spPr>
          <a:xfrm>
            <a:off x="3120951" y="2941850"/>
            <a:ext cx="734700" cy="0"/>
          </a:xfrm>
          <a:prstGeom prst="straightConnector1">
            <a:avLst/>
          </a:prstGeom>
          <a:noFill/>
          <a:ln cap="flat" cmpd="sng" w="28575">
            <a:solidFill>
              <a:srgbClr val="9900FF"/>
            </a:solidFill>
            <a:prstDash val="solid"/>
            <a:round/>
            <a:headEnd len="med" w="med" type="none"/>
            <a:tailEnd len="med" w="med" type="stealth"/>
          </a:ln>
        </p:spPr>
      </p:cxnSp>
      <p:sp>
        <p:nvSpPr>
          <p:cNvPr id="180" name="Google Shape;180;p22"/>
          <p:cNvSpPr txBox="1"/>
          <p:nvPr/>
        </p:nvSpPr>
        <p:spPr>
          <a:xfrm>
            <a:off x="5991375" y="4076475"/>
            <a:ext cx="2007900" cy="970800"/>
          </a:xfrm>
          <a:prstGeom prst="rect">
            <a:avLst/>
          </a:prstGeom>
          <a:noFill/>
          <a:ln cap="flat" cmpd="sng" w="28575">
            <a:solidFill>
              <a:srgbClr val="8DEC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Comic Sans MS"/>
                <a:ea typeface="Comic Sans MS"/>
                <a:cs typeface="Comic Sans MS"/>
                <a:sym typeface="Comic Sans MS"/>
              </a:rPr>
              <a:t>嵌入层</a:t>
            </a:r>
            <a:r>
              <a:rPr lang="en" sz="1100">
                <a:solidFill>
                  <a:schemeClr val="dk1"/>
                </a:solidFill>
                <a:latin typeface="Comic Sans MS"/>
                <a:ea typeface="Comic Sans MS"/>
                <a:cs typeface="Comic Sans MS"/>
                <a:sym typeface="Comic Sans MS"/>
              </a:rPr>
              <a:t>：将输入做嵌入转化</a:t>
            </a:r>
            <a:endParaRPr sz="1100">
              <a:solidFill>
                <a:schemeClr val="dk1"/>
              </a:solidFill>
              <a:latin typeface="Lora"/>
              <a:ea typeface="Lora"/>
              <a:cs typeface="Lora"/>
              <a:sym typeface="Lora"/>
            </a:endParaRPr>
          </a:p>
          <a:p>
            <a:pPr indent="0" lvl="0" marL="0" rtl="0" algn="l">
              <a:spcBef>
                <a:spcPts val="0"/>
              </a:spcBef>
              <a:spcAft>
                <a:spcPts val="0"/>
              </a:spcAft>
              <a:buNone/>
            </a:pPr>
            <a:r>
              <a:rPr lang="en" sz="1100">
                <a:solidFill>
                  <a:schemeClr val="dk1"/>
                </a:solidFill>
                <a:latin typeface="Lora"/>
                <a:ea typeface="Lora"/>
                <a:cs typeface="Lora"/>
                <a:sym typeface="Lora"/>
              </a:rPr>
              <a:t>GeneEncoder</a:t>
            </a:r>
            <a:r>
              <a:rPr lang="en" sz="1100">
                <a:solidFill>
                  <a:schemeClr val="dk1"/>
                </a:solidFill>
              </a:rPr>
              <a:t> </a:t>
            </a:r>
            <a:r>
              <a:rPr lang="en" sz="1100">
                <a:solidFill>
                  <a:schemeClr val="dk1"/>
                </a:solidFill>
                <a:latin typeface="Comic Sans MS"/>
                <a:ea typeface="Comic Sans MS"/>
                <a:cs typeface="Comic Sans MS"/>
                <a:sym typeface="Comic Sans MS"/>
              </a:rPr>
              <a:t>基因名嵌入</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00">
                <a:solidFill>
                  <a:schemeClr val="dk1"/>
                </a:solidFill>
                <a:latin typeface="Lora"/>
                <a:ea typeface="Lora"/>
                <a:cs typeface="Lora"/>
                <a:sym typeface="Lora"/>
              </a:rPr>
              <a:t>ValueEncoder</a:t>
            </a:r>
            <a:r>
              <a:rPr lang="en" sz="1100">
                <a:solidFill>
                  <a:schemeClr val="dk1"/>
                </a:solidFill>
              </a:rPr>
              <a:t> </a:t>
            </a:r>
            <a:r>
              <a:rPr lang="en" sz="1100">
                <a:solidFill>
                  <a:schemeClr val="dk1"/>
                </a:solidFill>
                <a:latin typeface="Comic Sans MS"/>
                <a:ea typeface="Comic Sans MS"/>
                <a:cs typeface="Comic Sans MS"/>
                <a:sym typeface="Comic Sans MS"/>
              </a:rPr>
              <a:t>表达量嵌入</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100">
                <a:solidFill>
                  <a:schemeClr val="dk1"/>
                </a:solidFill>
                <a:latin typeface="Comic Sans MS"/>
                <a:ea typeface="Comic Sans MS"/>
                <a:cs typeface="Comic Sans MS"/>
                <a:sym typeface="Comic Sans MS"/>
              </a:rPr>
              <a:t>嵌入大小</a:t>
            </a:r>
            <a:r>
              <a:rPr lang="en" sz="1100">
                <a:solidFill>
                  <a:schemeClr val="dk1"/>
                </a:solidFill>
                <a:latin typeface="Comic Sans MS"/>
                <a:ea typeface="Comic Sans MS"/>
                <a:cs typeface="Comic Sans MS"/>
                <a:sym typeface="Comic Sans MS"/>
              </a:rPr>
              <a:t>：</a:t>
            </a:r>
            <a:r>
              <a:rPr lang="en" sz="1100">
                <a:solidFill>
                  <a:schemeClr val="dk1"/>
                </a:solidFill>
                <a:latin typeface="Lora"/>
                <a:ea typeface="Lora"/>
                <a:cs typeface="Lora"/>
                <a:sym typeface="Lora"/>
              </a:rPr>
              <a:t>512</a:t>
            </a:r>
            <a:endParaRPr sz="1100">
              <a:solidFill>
                <a:schemeClr val="dk1"/>
              </a:solidFill>
              <a:latin typeface="Lora"/>
              <a:ea typeface="Lora"/>
              <a:cs typeface="Lora"/>
              <a:sym typeface="Lora"/>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cxnSp>
        <p:nvCxnSpPr>
          <p:cNvPr id="181" name="Google Shape;181;p22"/>
          <p:cNvCxnSpPr>
            <a:endCxn id="180" idx="1"/>
          </p:cNvCxnSpPr>
          <p:nvPr/>
        </p:nvCxnSpPr>
        <p:spPr>
          <a:xfrm>
            <a:off x="5353575" y="4138575"/>
            <a:ext cx="637800" cy="423300"/>
          </a:xfrm>
          <a:prstGeom prst="straightConnector1">
            <a:avLst/>
          </a:prstGeom>
          <a:noFill/>
          <a:ln cap="flat" cmpd="sng" w="28575">
            <a:solidFill>
              <a:srgbClr val="0000FF"/>
            </a:solidFill>
            <a:prstDash val="solid"/>
            <a:round/>
            <a:headEnd len="med" w="med" type="none"/>
            <a:tailEnd len="med" w="med" type="stealth"/>
          </a:ln>
        </p:spPr>
      </p:cxnSp>
      <p:cxnSp>
        <p:nvCxnSpPr>
          <p:cNvPr id="182" name="Google Shape;182;p22"/>
          <p:cNvCxnSpPr/>
          <p:nvPr/>
        </p:nvCxnSpPr>
        <p:spPr>
          <a:xfrm flipH="1">
            <a:off x="3954225" y="3136525"/>
            <a:ext cx="96300" cy="414000"/>
          </a:xfrm>
          <a:prstGeom prst="straightConnector1">
            <a:avLst/>
          </a:prstGeom>
          <a:noFill/>
          <a:ln cap="flat" cmpd="sng" w="28575">
            <a:solidFill>
              <a:srgbClr val="0000FF"/>
            </a:solidFill>
            <a:prstDash val="solid"/>
            <a:round/>
            <a:headEnd len="med" w="med" type="none"/>
            <a:tailEnd len="med" w="med" type="stealth"/>
          </a:ln>
        </p:spPr>
      </p:cxnSp>
      <p:sp>
        <p:nvSpPr>
          <p:cNvPr id="183" name="Google Shape;183;p22"/>
          <p:cNvSpPr txBox="1"/>
          <p:nvPr/>
        </p:nvSpPr>
        <p:spPr>
          <a:xfrm>
            <a:off x="3393275" y="3550525"/>
            <a:ext cx="732900" cy="355500"/>
          </a:xfrm>
          <a:prstGeom prst="rect">
            <a:avLst/>
          </a:prstGeom>
          <a:noFill/>
          <a:ln cap="flat" cmpd="sng" w="28575">
            <a:solidFill>
              <a:srgbClr val="8DEC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omic Sans MS"/>
                <a:ea typeface="Comic Sans MS"/>
                <a:cs typeface="Comic Sans MS"/>
                <a:sym typeface="Comic Sans MS"/>
              </a:rPr>
              <a:t>层数</a:t>
            </a:r>
            <a:r>
              <a:rPr lang="en" sz="1100">
                <a:solidFill>
                  <a:schemeClr val="dk1"/>
                </a:solidFill>
              </a:rPr>
              <a:t>：</a:t>
            </a:r>
            <a:r>
              <a:rPr lang="en" sz="1100">
                <a:solidFill>
                  <a:schemeClr val="dk1"/>
                </a:solidFill>
                <a:latin typeface="Lora"/>
                <a:ea typeface="Lora"/>
                <a:cs typeface="Lora"/>
                <a:sym typeface="Lora"/>
              </a:rPr>
              <a:t>12</a:t>
            </a:r>
            <a:endParaRPr sz="1100">
              <a:solidFill>
                <a:schemeClr val="dk1"/>
              </a:solidFill>
              <a:latin typeface="Lora"/>
              <a:ea typeface="Lora"/>
              <a:cs typeface="Lora"/>
              <a:sym typeface="Lora"/>
            </a:endParaRPr>
          </a:p>
        </p:txBody>
      </p:sp>
      <p:cxnSp>
        <p:nvCxnSpPr>
          <p:cNvPr id="184" name="Google Shape;184;p22"/>
          <p:cNvCxnSpPr>
            <a:endCxn id="185" idx="1"/>
          </p:cNvCxnSpPr>
          <p:nvPr/>
        </p:nvCxnSpPr>
        <p:spPr>
          <a:xfrm>
            <a:off x="5343800" y="3616275"/>
            <a:ext cx="647700" cy="208200"/>
          </a:xfrm>
          <a:prstGeom prst="straightConnector1">
            <a:avLst/>
          </a:prstGeom>
          <a:noFill/>
          <a:ln cap="flat" cmpd="sng" w="28575">
            <a:solidFill>
              <a:srgbClr val="0000FF"/>
            </a:solidFill>
            <a:prstDash val="solid"/>
            <a:round/>
            <a:headEnd len="med" w="med" type="none"/>
            <a:tailEnd len="med" w="med" type="stealth"/>
          </a:ln>
        </p:spPr>
      </p:cxnSp>
      <p:sp>
        <p:nvSpPr>
          <p:cNvPr id="185" name="Google Shape;185;p22"/>
          <p:cNvSpPr txBox="1"/>
          <p:nvPr/>
        </p:nvSpPr>
        <p:spPr>
          <a:xfrm>
            <a:off x="5991500" y="3646725"/>
            <a:ext cx="889800" cy="355500"/>
          </a:xfrm>
          <a:prstGeom prst="rect">
            <a:avLst/>
          </a:prstGeom>
          <a:noFill/>
          <a:ln cap="flat" cmpd="sng" w="28575">
            <a:solidFill>
              <a:srgbClr val="8DEC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omic Sans MS"/>
                <a:ea typeface="Comic Sans MS"/>
                <a:cs typeface="Comic Sans MS"/>
                <a:sym typeface="Comic Sans MS"/>
              </a:rPr>
              <a:t>注意头</a:t>
            </a:r>
            <a:r>
              <a:rPr lang="en" sz="1100">
                <a:solidFill>
                  <a:schemeClr val="dk1"/>
                </a:solidFill>
              </a:rPr>
              <a:t>：</a:t>
            </a:r>
            <a:r>
              <a:rPr lang="en" sz="1100">
                <a:solidFill>
                  <a:schemeClr val="dk1"/>
                </a:solidFill>
                <a:latin typeface="Lora"/>
                <a:ea typeface="Lora"/>
                <a:cs typeface="Lora"/>
                <a:sym typeface="Lora"/>
              </a:rPr>
              <a:t>8</a:t>
            </a:r>
            <a:endParaRPr sz="1100">
              <a:solidFill>
                <a:schemeClr val="dk1"/>
              </a:solidFill>
              <a:latin typeface="Lora"/>
              <a:ea typeface="Lora"/>
              <a:cs typeface="Lora"/>
              <a:sym typeface="Lora"/>
            </a:endParaRPr>
          </a:p>
        </p:txBody>
      </p:sp>
      <p:sp>
        <p:nvSpPr>
          <p:cNvPr id="186" name="Google Shape;186;p22"/>
          <p:cNvSpPr txBox="1"/>
          <p:nvPr/>
        </p:nvSpPr>
        <p:spPr>
          <a:xfrm>
            <a:off x="5991500" y="2070525"/>
            <a:ext cx="3016500" cy="1123200"/>
          </a:xfrm>
          <a:prstGeom prst="rect">
            <a:avLst/>
          </a:prstGeom>
          <a:noFill/>
          <a:ln cap="flat" cmpd="sng" w="28575">
            <a:solidFill>
              <a:srgbClr val="8DEC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Comic Sans MS"/>
                <a:ea typeface="Comic Sans MS"/>
                <a:cs typeface="Comic Sans MS"/>
                <a:sym typeface="Comic Sans MS"/>
              </a:rPr>
              <a:t>解码器（全联接神经网络）：</a:t>
            </a:r>
            <a:endParaRPr b="1" sz="1100">
              <a:solidFill>
                <a:schemeClr val="dk1"/>
              </a:solidFill>
              <a:latin typeface="Lora"/>
              <a:ea typeface="Lora"/>
              <a:cs typeface="Lora"/>
              <a:sym typeface="Lora"/>
            </a:endParaRPr>
          </a:p>
          <a:p>
            <a:pPr indent="0" lvl="0" marL="0" rtl="0" algn="l">
              <a:spcBef>
                <a:spcPts val="0"/>
              </a:spcBef>
              <a:spcAft>
                <a:spcPts val="0"/>
              </a:spcAft>
              <a:buNone/>
            </a:pPr>
            <a:r>
              <a:rPr lang="en" sz="1100">
                <a:solidFill>
                  <a:schemeClr val="dk1"/>
                </a:solidFill>
                <a:latin typeface="Lora"/>
                <a:ea typeface="Lora"/>
                <a:cs typeface="Lora"/>
                <a:sym typeface="Lora"/>
              </a:rPr>
              <a:t>ExprDecoder</a:t>
            </a:r>
            <a:r>
              <a:rPr lang="en" sz="1100">
                <a:solidFill>
                  <a:schemeClr val="dk1"/>
                </a:solidFill>
                <a:latin typeface="Lora"/>
                <a:ea typeface="Lora"/>
                <a:cs typeface="Lora"/>
                <a:sym typeface="Lora"/>
              </a:rPr>
              <a:t> </a:t>
            </a:r>
            <a:r>
              <a:rPr lang="en" sz="1100">
                <a:solidFill>
                  <a:schemeClr val="dk1"/>
                </a:solidFill>
                <a:latin typeface="Comic Sans MS"/>
                <a:ea typeface="Comic Sans MS"/>
                <a:cs typeface="Comic Sans MS"/>
                <a:sym typeface="Comic Sans MS"/>
              </a:rPr>
              <a:t>预测表达量</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100">
                <a:solidFill>
                  <a:schemeClr val="dk1"/>
                </a:solidFill>
                <a:latin typeface="Lora"/>
                <a:ea typeface="Lora"/>
                <a:cs typeface="Lora"/>
                <a:sym typeface="Lora"/>
              </a:rPr>
              <a:t>ClsDecoder</a:t>
            </a:r>
            <a:r>
              <a:rPr lang="en" sz="1100">
                <a:solidFill>
                  <a:schemeClr val="dk1"/>
                </a:solidFill>
                <a:latin typeface="Lora"/>
                <a:ea typeface="Lora"/>
                <a:cs typeface="Lora"/>
                <a:sym typeface="Lora"/>
              </a:rPr>
              <a:t> </a:t>
            </a:r>
            <a:r>
              <a:rPr lang="en" sz="1100">
                <a:solidFill>
                  <a:schemeClr val="dk1"/>
                </a:solidFill>
                <a:latin typeface="Comic Sans MS"/>
                <a:ea typeface="Comic Sans MS"/>
                <a:cs typeface="Comic Sans MS"/>
                <a:sym typeface="Comic Sans MS"/>
              </a:rPr>
              <a:t>分细胞类型</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1100">
                <a:solidFill>
                  <a:schemeClr val="dk1"/>
                </a:solidFill>
                <a:latin typeface="Lora"/>
                <a:ea typeface="Lora"/>
                <a:cs typeface="Lora"/>
                <a:sym typeface="Lora"/>
              </a:rPr>
              <a:t>MvcDecoder </a:t>
            </a:r>
            <a:r>
              <a:rPr lang="en" sz="1100">
                <a:solidFill>
                  <a:schemeClr val="dk1"/>
                </a:solidFill>
                <a:latin typeface="Comic Sans MS"/>
                <a:ea typeface="Comic Sans MS"/>
                <a:cs typeface="Comic Sans MS"/>
                <a:sym typeface="Comic Sans MS"/>
              </a:rPr>
              <a:t>结合细胞嵌入预测表达量</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100">
              <a:solidFill>
                <a:schemeClr val="dk1"/>
              </a:solidFill>
              <a:latin typeface="Lora"/>
              <a:ea typeface="Lora"/>
              <a:cs typeface="Lora"/>
              <a:sym typeface="Lora"/>
            </a:endParaRPr>
          </a:p>
          <a:p>
            <a:pPr indent="0" lvl="0" marL="0" rtl="0" algn="l">
              <a:spcBef>
                <a:spcPts val="0"/>
              </a:spcBef>
              <a:spcAft>
                <a:spcPts val="0"/>
              </a:spcAft>
              <a:buNone/>
            </a:pPr>
            <a:r>
              <a:rPr lang="en" sz="1100">
                <a:solidFill>
                  <a:schemeClr val="dk1"/>
                </a:solidFill>
                <a:latin typeface="Comic Sans MS"/>
                <a:ea typeface="Comic Sans MS"/>
                <a:cs typeface="Comic Sans MS"/>
                <a:sym typeface="Comic Sans MS"/>
              </a:rPr>
              <a:t>全联接层</a:t>
            </a:r>
            <a:r>
              <a:rPr lang="en" sz="1100">
                <a:solidFill>
                  <a:schemeClr val="dk1"/>
                </a:solidFill>
                <a:latin typeface="Comic Sans MS"/>
                <a:ea typeface="Comic Sans MS"/>
                <a:cs typeface="Comic Sans MS"/>
                <a:sym typeface="Comic Sans MS"/>
              </a:rPr>
              <a:t>大小</a:t>
            </a:r>
            <a:r>
              <a:rPr lang="en" sz="1100">
                <a:solidFill>
                  <a:schemeClr val="dk1"/>
                </a:solidFill>
                <a:latin typeface="Lora"/>
                <a:ea typeface="Lora"/>
                <a:cs typeface="Lora"/>
                <a:sym typeface="Lora"/>
              </a:rPr>
              <a:t>：512</a:t>
            </a:r>
            <a:endParaRPr sz="1100">
              <a:solidFill>
                <a:schemeClr val="dk1"/>
              </a:solidFill>
              <a:latin typeface="Lora"/>
              <a:ea typeface="Lora"/>
              <a:cs typeface="Lora"/>
              <a:sym typeface="Lora"/>
            </a:endParaRPr>
          </a:p>
          <a:p>
            <a:pPr indent="0" lvl="0" marL="0" rtl="0" algn="l">
              <a:spcBef>
                <a:spcPts val="0"/>
              </a:spcBef>
              <a:spcAft>
                <a:spcPts val="0"/>
              </a:spcAft>
              <a:buNone/>
            </a:pPr>
            <a:r>
              <a:t/>
            </a:r>
            <a:endParaRPr sz="1100">
              <a:solidFill>
                <a:schemeClr val="dk1"/>
              </a:solidFill>
              <a:latin typeface="Lora"/>
              <a:ea typeface="Lora"/>
              <a:cs typeface="Lora"/>
              <a:sym typeface="Lora"/>
            </a:endParaRPr>
          </a:p>
          <a:p>
            <a:pPr indent="0" lvl="0" marL="0" rtl="0" algn="l">
              <a:spcBef>
                <a:spcPts val="0"/>
              </a:spcBef>
              <a:spcAft>
                <a:spcPts val="0"/>
              </a:spcAft>
              <a:buNone/>
            </a:pPr>
            <a:r>
              <a:t/>
            </a:r>
            <a:endParaRPr sz="1100">
              <a:solidFill>
                <a:schemeClr val="dk1"/>
              </a:solidFill>
              <a:latin typeface="Lora"/>
              <a:ea typeface="Lora"/>
              <a:cs typeface="Lora"/>
              <a:sym typeface="Lora"/>
            </a:endParaRPr>
          </a:p>
        </p:txBody>
      </p:sp>
      <p:cxnSp>
        <p:nvCxnSpPr>
          <p:cNvPr id="187" name="Google Shape;187;p22"/>
          <p:cNvCxnSpPr/>
          <p:nvPr/>
        </p:nvCxnSpPr>
        <p:spPr>
          <a:xfrm>
            <a:off x="5397500" y="1853800"/>
            <a:ext cx="563400" cy="1024200"/>
          </a:xfrm>
          <a:prstGeom prst="straightConnector1">
            <a:avLst/>
          </a:prstGeom>
          <a:noFill/>
          <a:ln cap="flat" cmpd="sng" w="28575">
            <a:solidFill>
              <a:srgbClr val="0000FF"/>
            </a:solidFill>
            <a:prstDash val="solid"/>
            <a:round/>
            <a:headEnd len="med" w="med" type="none"/>
            <a:tailEnd len="med" w="med" type="stealth"/>
          </a:ln>
        </p:spPr>
      </p:cxnSp>
      <p:sp>
        <p:nvSpPr>
          <p:cNvPr id="188" name="Google Shape;188;p22"/>
          <p:cNvSpPr txBox="1"/>
          <p:nvPr/>
        </p:nvSpPr>
        <p:spPr>
          <a:xfrm>
            <a:off x="5602350" y="554400"/>
            <a:ext cx="3405900" cy="1453500"/>
          </a:xfrm>
          <a:prstGeom prst="rect">
            <a:avLst/>
          </a:prstGeom>
          <a:solidFill>
            <a:srgbClr val="CBF8FF"/>
          </a:solidFill>
          <a:ln cap="flat" cmpd="sng" w="28575">
            <a:solidFill>
              <a:srgbClr val="A4C2F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Comic Sans MS"/>
                <a:ea typeface="Comic Sans MS"/>
                <a:cs typeface="Comic Sans MS"/>
                <a:sym typeface="Comic Sans MS"/>
              </a:rPr>
              <a:t>改动：</a:t>
            </a:r>
            <a:endParaRPr b="1" sz="1000">
              <a:solidFill>
                <a:schemeClr val="dk1"/>
              </a:solidFill>
              <a:latin typeface="Comic Sans MS"/>
              <a:ea typeface="Comic Sans MS"/>
              <a:cs typeface="Comic Sans MS"/>
              <a:sym typeface="Comic Sans MS"/>
            </a:endParaRPr>
          </a:p>
          <a:p>
            <a:pPr indent="-292100" lvl="0" marL="514350" rtl="0" algn="l">
              <a:lnSpc>
                <a:spcPct val="115000"/>
              </a:lnSpc>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相加基因名和基因表达量的嵌入作为模型输入，</a:t>
            </a:r>
            <a:r>
              <a:rPr lang="en" sz="1000">
                <a:solidFill>
                  <a:schemeClr val="dk1"/>
                </a:solidFill>
                <a:latin typeface="Comic Sans MS"/>
                <a:ea typeface="Comic Sans MS"/>
                <a:cs typeface="Comic Sans MS"/>
                <a:sym typeface="Comic Sans MS"/>
              </a:rPr>
              <a:t>无需再加入位置信息</a:t>
            </a:r>
            <a:endParaRPr sz="1000">
              <a:solidFill>
                <a:schemeClr val="dk1"/>
              </a:solidFill>
              <a:latin typeface="Comic Sans MS"/>
              <a:ea typeface="Comic Sans MS"/>
              <a:cs typeface="Comic Sans MS"/>
              <a:sym typeface="Comic Sans MS"/>
            </a:endParaRPr>
          </a:p>
          <a:p>
            <a:pPr indent="-292100" lvl="0" marL="514350" rtl="0" algn="l">
              <a:lnSpc>
                <a:spcPct val="115000"/>
              </a:lnSpc>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去除了传统的 </a:t>
            </a:r>
            <a:r>
              <a:rPr lang="en" sz="1000">
                <a:solidFill>
                  <a:schemeClr val="dk1"/>
                </a:solidFill>
                <a:latin typeface="Lora"/>
                <a:ea typeface="Lora"/>
                <a:cs typeface="Lora"/>
                <a:sym typeface="Lora"/>
              </a:rPr>
              <a:t>Decoder</a:t>
            </a:r>
            <a:r>
              <a:rPr lang="en" sz="1000">
                <a:solidFill>
                  <a:schemeClr val="dk1"/>
                </a:solidFill>
                <a:latin typeface="Comic Sans MS"/>
                <a:ea typeface="Comic Sans MS"/>
                <a:cs typeface="Comic Sans MS"/>
                <a:sym typeface="Comic Sans MS"/>
              </a:rPr>
              <a:t>，因为项目</a:t>
            </a:r>
            <a:r>
              <a:rPr lang="en" sz="1000">
                <a:solidFill>
                  <a:schemeClr val="dk1"/>
                </a:solidFill>
                <a:latin typeface="Comic Sans MS"/>
                <a:ea typeface="Comic Sans MS"/>
                <a:cs typeface="Comic Sans MS"/>
                <a:sym typeface="Comic Sans MS"/>
              </a:rPr>
              <a:t>主要目的不是做生成，而是做理解；保留</a:t>
            </a:r>
            <a:r>
              <a:rPr lang="en" sz="1000">
                <a:solidFill>
                  <a:schemeClr val="dk1"/>
                </a:solidFill>
                <a:latin typeface="Lora"/>
                <a:ea typeface="Lora"/>
                <a:cs typeface="Lora"/>
                <a:sym typeface="Lora"/>
              </a:rPr>
              <a:t>Encoder</a:t>
            </a:r>
            <a:endParaRPr sz="1000">
              <a:solidFill>
                <a:schemeClr val="dk1"/>
              </a:solidFill>
              <a:latin typeface="Lora"/>
              <a:ea typeface="Lora"/>
              <a:cs typeface="Lora"/>
              <a:sym typeface="Lora"/>
            </a:endParaRPr>
          </a:p>
          <a:p>
            <a:pPr indent="-292100" lvl="0" marL="514350" rtl="0" algn="l">
              <a:lnSpc>
                <a:spcPct val="115000"/>
              </a:lnSpc>
              <a:spcBef>
                <a:spcPts val="0"/>
              </a:spcBef>
              <a:spcAft>
                <a:spcPts val="0"/>
              </a:spcAft>
              <a:buClr>
                <a:schemeClr val="dk1"/>
              </a:buClr>
              <a:buSzPts val="1000"/>
              <a:buFont typeface="Comic Sans MS"/>
              <a:buChar char="❖"/>
            </a:pPr>
            <a:r>
              <a:rPr lang="en" sz="1000">
                <a:solidFill>
                  <a:schemeClr val="dk1"/>
                </a:solidFill>
                <a:latin typeface="Lora"/>
                <a:ea typeface="Lora"/>
                <a:cs typeface="Lora"/>
                <a:sym typeface="Lora"/>
              </a:rPr>
              <a:t>Encoder</a:t>
            </a:r>
            <a:r>
              <a:rPr lang="en" sz="1000">
                <a:solidFill>
                  <a:schemeClr val="dk1"/>
                </a:solidFill>
                <a:latin typeface="Comic Sans MS"/>
                <a:ea typeface="Comic Sans MS"/>
                <a:cs typeface="Comic Sans MS"/>
                <a:sym typeface="Comic Sans MS"/>
              </a:rPr>
              <a:t>的输出直接连到全连接神经网络，不同的目标会激活不同的神经网络</a:t>
            </a:r>
            <a:endParaRPr sz="1100">
              <a:solidFill>
                <a:schemeClr val="dk1"/>
              </a:solidFill>
              <a:latin typeface="Lora"/>
              <a:ea typeface="Lora"/>
              <a:cs typeface="Lora"/>
              <a:sym typeface="Lora"/>
            </a:endParaRPr>
          </a:p>
          <a:p>
            <a:pPr indent="0" lvl="0" marL="0" rtl="0" algn="l">
              <a:spcBef>
                <a:spcPts val="0"/>
              </a:spcBef>
              <a:spcAft>
                <a:spcPts val="0"/>
              </a:spcAft>
              <a:buNone/>
            </a:pPr>
            <a:r>
              <a:t/>
            </a:r>
            <a:endParaRPr sz="1100">
              <a:solidFill>
                <a:schemeClr val="dk1"/>
              </a:solidFill>
              <a:latin typeface="Lora"/>
              <a:ea typeface="Lora"/>
              <a:cs typeface="Lora"/>
              <a:sym typeface="Lora"/>
            </a:endParaRPr>
          </a:p>
          <a:p>
            <a:pPr indent="0" lvl="0" marL="0" rtl="0" algn="l">
              <a:spcBef>
                <a:spcPts val="0"/>
              </a:spcBef>
              <a:spcAft>
                <a:spcPts val="0"/>
              </a:spcAft>
              <a:buNone/>
            </a:pPr>
            <a:r>
              <a:t/>
            </a:r>
            <a:endParaRPr sz="1100">
              <a:solidFill>
                <a:schemeClr val="dk1"/>
              </a:solidFill>
              <a:latin typeface="Lora"/>
              <a:ea typeface="Lora"/>
              <a:cs typeface="Lora"/>
              <a:sym typeface="Lora"/>
            </a:endParaRPr>
          </a:p>
        </p:txBody>
      </p:sp>
      <p:sp>
        <p:nvSpPr>
          <p:cNvPr id="189" name="Google Shape;189;p22"/>
          <p:cNvSpPr txBox="1"/>
          <p:nvPr/>
        </p:nvSpPr>
        <p:spPr>
          <a:xfrm>
            <a:off x="74000" y="866925"/>
            <a:ext cx="1661700" cy="1408500"/>
          </a:xfrm>
          <a:prstGeom prst="rect">
            <a:avLst/>
          </a:prstGeom>
          <a:noFill/>
          <a:ln cap="flat" cmpd="sng" w="19050">
            <a:solidFill>
              <a:srgbClr val="A4C2F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Comic Sans MS"/>
                <a:ea typeface="Comic Sans MS"/>
                <a:cs typeface="Comic Sans MS"/>
                <a:sym typeface="Comic Sans MS"/>
              </a:rPr>
              <a:t>原来的模型</a:t>
            </a:r>
            <a:r>
              <a:rPr lang="en" sz="1000">
                <a:solidFill>
                  <a:schemeClr val="dk1"/>
                </a:solidFill>
                <a:latin typeface="Comic Sans MS"/>
                <a:ea typeface="Comic Sans MS"/>
                <a:cs typeface="Comic Sans MS"/>
                <a:sym typeface="Comic Sans MS"/>
              </a:rPr>
              <a:t>：</a:t>
            </a:r>
            <a:endParaRPr sz="1000">
              <a:solidFill>
                <a:schemeClr val="dk1"/>
              </a:solidFill>
              <a:latin typeface="Comic Sans MS"/>
              <a:ea typeface="Comic Sans MS"/>
              <a:cs typeface="Comic Sans MS"/>
              <a:sym typeface="Comic Sans MS"/>
            </a:endParaRPr>
          </a:p>
          <a:p>
            <a:pPr indent="-292100" lvl="0" marL="342900" rtl="0" algn="l">
              <a:lnSpc>
                <a:spcPct val="115000"/>
              </a:lnSpc>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输入嵌入加上位置信息作为模型输入</a:t>
            </a:r>
            <a:endParaRPr sz="1000">
              <a:solidFill>
                <a:schemeClr val="dk1"/>
              </a:solidFill>
              <a:latin typeface="Comic Sans MS"/>
              <a:ea typeface="Comic Sans MS"/>
              <a:cs typeface="Comic Sans MS"/>
              <a:sym typeface="Comic Sans MS"/>
            </a:endParaRPr>
          </a:p>
          <a:p>
            <a:pPr indent="-292100" lvl="0" marL="342900" rtl="0" algn="l">
              <a:lnSpc>
                <a:spcPct val="115000"/>
              </a:lnSpc>
              <a:spcBef>
                <a:spcPts val="0"/>
              </a:spcBef>
              <a:spcAft>
                <a:spcPts val="0"/>
              </a:spcAft>
              <a:buClr>
                <a:schemeClr val="dk1"/>
              </a:buClr>
              <a:buSzPts val="1000"/>
              <a:buChar char="❖"/>
            </a:pPr>
            <a:r>
              <a:rPr lang="en" sz="1000">
                <a:solidFill>
                  <a:schemeClr val="dk1"/>
                </a:solidFill>
                <a:latin typeface="Comic Sans MS"/>
                <a:ea typeface="Comic Sans MS"/>
                <a:cs typeface="Comic Sans MS"/>
                <a:sym typeface="Comic Sans MS"/>
              </a:rPr>
              <a:t>解码器</a:t>
            </a:r>
            <a:r>
              <a:rPr lang="en" sz="1000">
                <a:solidFill>
                  <a:schemeClr val="dk1"/>
                </a:solidFill>
              </a:rPr>
              <a:t>（Decoder）</a:t>
            </a:r>
            <a:r>
              <a:rPr lang="en" sz="1000">
                <a:solidFill>
                  <a:schemeClr val="dk1"/>
                </a:solidFill>
                <a:latin typeface="Comic Sans MS"/>
                <a:ea typeface="Comic Sans MS"/>
                <a:cs typeface="Comic Sans MS"/>
                <a:sym typeface="Comic Sans MS"/>
              </a:rPr>
              <a:t>的输入来自于编码器</a:t>
            </a:r>
            <a:r>
              <a:rPr lang="en" sz="1000">
                <a:solidFill>
                  <a:schemeClr val="dk1"/>
                </a:solidFill>
              </a:rPr>
              <a:t>（Encoder）</a:t>
            </a:r>
            <a:endParaRPr sz="1100">
              <a:solidFill>
                <a:schemeClr val="dk1"/>
              </a:solidFill>
              <a:latin typeface="Lora"/>
              <a:ea typeface="Lora"/>
              <a:cs typeface="Lora"/>
              <a:sym typeface="Lora"/>
            </a:endParaRPr>
          </a:p>
        </p:txBody>
      </p:sp>
      <p:sp>
        <p:nvSpPr>
          <p:cNvPr id="190" name="Google Shape;190;p22"/>
          <p:cNvSpPr txBox="1"/>
          <p:nvPr/>
        </p:nvSpPr>
        <p:spPr>
          <a:xfrm>
            <a:off x="5991500" y="3242475"/>
            <a:ext cx="1199100" cy="355500"/>
          </a:xfrm>
          <a:prstGeom prst="rect">
            <a:avLst/>
          </a:prstGeom>
          <a:noFill/>
          <a:ln cap="flat" cmpd="sng" w="28575">
            <a:solidFill>
              <a:srgbClr val="8DEC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omic Sans MS"/>
                <a:ea typeface="Comic Sans MS"/>
                <a:cs typeface="Comic Sans MS"/>
                <a:sym typeface="Comic Sans MS"/>
              </a:rPr>
              <a:t>经典的</a:t>
            </a:r>
            <a:r>
              <a:rPr lang="en" sz="1100">
                <a:solidFill>
                  <a:schemeClr val="dk1"/>
                </a:solidFill>
                <a:latin typeface="Lora"/>
                <a:ea typeface="Lora"/>
                <a:cs typeface="Lora"/>
                <a:sym typeface="Lora"/>
              </a:rPr>
              <a:t>Encoder</a:t>
            </a:r>
            <a:endParaRPr sz="1100">
              <a:solidFill>
                <a:schemeClr val="dk1"/>
              </a:solidFill>
              <a:latin typeface="Lora"/>
              <a:ea typeface="Lora"/>
              <a:cs typeface="Lora"/>
              <a:sym typeface="Lora"/>
            </a:endParaRPr>
          </a:p>
        </p:txBody>
      </p:sp>
      <p:cxnSp>
        <p:nvCxnSpPr>
          <p:cNvPr id="191" name="Google Shape;191;p22"/>
          <p:cNvCxnSpPr>
            <a:endCxn id="190" idx="1"/>
          </p:cNvCxnSpPr>
          <p:nvPr/>
        </p:nvCxnSpPr>
        <p:spPr>
          <a:xfrm>
            <a:off x="5489600" y="3093825"/>
            <a:ext cx="501900" cy="326400"/>
          </a:xfrm>
          <a:prstGeom prst="straightConnector1">
            <a:avLst/>
          </a:prstGeom>
          <a:noFill/>
          <a:ln cap="flat" cmpd="sng" w="28575">
            <a:solidFill>
              <a:srgbClr val="0000FF"/>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80300" y="110225"/>
            <a:ext cx="3777900" cy="485100"/>
          </a:xfrm>
          <a:prstGeom prst="rect">
            <a:avLst/>
          </a:prstGeom>
          <a:solidFill>
            <a:srgbClr val="FFD1D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a:t>
            </a:r>
            <a:r>
              <a:rPr lang="en" sz="1600">
                <a:latin typeface="EB Garamond"/>
                <a:ea typeface="EB Garamond"/>
                <a:cs typeface="EB Garamond"/>
                <a:sym typeface="EB Garamond"/>
              </a:rPr>
              <a:t>: </a:t>
            </a:r>
            <a:r>
              <a:rPr lang="en" sz="1600">
                <a:latin typeface="Comic Sans MS"/>
                <a:ea typeface="Comic Sans MS"/>
                <a:cs typeface="Comic Sans MS"/>
                <a:sym typeface="Comic Sans MS"/>
              </a:rPr>
              <a:t>预测被隐蔽的表达量</a:t>
            </a:r>
            <a:endParaRPr sz="1600">
              <a:latin typeface="Comic Sans MS"/>
              <a:ea typeface="Comic Sans MS"/>
              <a:cs typeface="Comic Sans MS"/>
              <a:sym typeface="Comic Sans MS"/>
            </a:endParaRPr>
          </a:p>
        </p:txBody>
      </p:sp>
      <p:sp>
        <p:nvSpPr>
          <p:cNvPr id="197" name="Google Shape;197;p23"/>
          <p:cNvSpPr txBox="1"/>
          <p:nvPr>
            <p:ph idx="1" type="body"/>
          </p:nvPr>
        </p:nvSpPr>
        <p:spPr>
          <a:xfrm>
            <a:off x="614775" y="1262913"/>
            <a:ext cx="3703200" cy="369300"/>
          </a:xfrm>
          <a:prstGeom prst="rect">
            <a:avLst/>
          </a:prstGeom>
          <a:ln cap="flat" cmpd="sng" w="19050">
            <a:solidFill>
              <a:srgbClr val="EAD1D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2</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做填空：预测屏蔽掉的基因表达量</a:t>
            </a:r>
            <a:endParaRPr sz="1200">
              <a:solidFill>
                <a:srgbClr val="9900FF"/>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sp>
        <p:nvSpPr>
          <p:cNvPr id="198" name="Google Shape;198;p23"/>
          <p:cNvSpPr txBox="1"/>
          <p:nvPr>
            <p:ph idx="1" type="body"/>
          </p:nvPr>
        </p:nvSpPr>
        <p:spPr>
          <a:xfrm>
            <a:off x="614763" y="3864950"/>
            <a:ext cx="3703200" cy="426000"/>
          </a:xfrm>
          <a:prstGeom prst="rect">
            <a:avLst/>
          </a:prstGeom>
          <a:ln cap="flat" cmpd="sng" w="19050">
            <a:solidFill>
              <a:srgbClr val="C27BA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4</a:t>
            </a:r>
            <a:r>
              <a:rPr lang="en" sz="1200">
                <a:solidFill>
                  <a:schemeClr val="dk1"/>
                </a:solidFill>
                <a:latin typeface="Lora"/>
                <a:ea typeface="Lora"/>
                <a:cs typeface="Lora"/>
                <a:sym typeface="Lora"/>
              </a:rPr>
              <a:t>.</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根据损失更新模型参数</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4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199" name="Google Shape;199;p23"/>
          <p:cNvSpPr txBox="1"/>
          <p:nvPr>
            <p:ph idx="1" type="body"/>
          </p:nvPr>
        </p:nvSpPr>
        <p:spPr>
          <a:xfrm>
            <a:off x="4666200" y="693675"/>
            <a:ext cx="4325400" cy="802500"/>
          </a:xfrm>
          <a:prstGeom prst="rect">
            <a:avLst/>
          </a:prstGeom>
          <a:solidFill>
            <a:srgbClr val="FFE9F3"/>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200">
                <a:solidFill>
                  <a:schemeClr val="dk1"/>
                </a:solidFill>
                <a:latin typeface="Comic Sans MS"/>
                <a:ea typeface="Comic Sans MS"/>
                <a:cs typeface="Comic Sans MS"/>
                <a:sym typeface="Comic Sans MS"/>
              </a:rPr>
              <a:t>总共训练</a:t>
            </a:r>
            <a:r>
              <a:rPr lang="en" sz="1200">
                <a:solidFill>
                  <a:schemeClr val="dk1"/>
                </a:solidFill>
                <a:latin typeface="Lora"/>
                <a:ea typeface="Lora"/>
                <a:cs typeface="Lora"/>
                <a:sym typeface="Lora"/>
              </a:rPr>
              <a:t>6</a:t>
            </a:r>
            <a:r>
              <a:rPr lang="en" sz="1200">
                <a:solidFill>
                  <a:schemeClr val="dk1"/>
                </a:solidFill>
                <a:latin typeface="Comic Sans MS"/>
                <a:ea typeface="Comic Sans MS"/>
                <a:cs typeface="Comic Sans MS"/>
                <a:sym typeface="Comic Sans MS"/>
              </a:rPr>
              <a:t>个循环周期</a:t>
            </a:r>
            <a:endParaRPr sz="1200">
              <a:solidFill>
                <a:schemeClr val="dk1"/>
              </a:solidFill>
              <a:latin typeface="Comic Sans MS"/>
              <a:ea typeface="Comic Sans MS"/>
              <a:cs typeface="Comic Sans MS"/>
              <a:sym typeface="Comic Sans MS"/>
            </a:endParaRPr>
          </a:p>
          <a:p>
            <a:pPr indent="0" lvl="0" marL="0" rtl="0" algn="ctr">
              <a:lnSpc>
                <a:spcPct val="150000"/>
              </a:lnSpc>
              <a:spcBef>
                <a:spcPts val="1200"/>
              </a:spcBef>
              <a:spcAft>
                <a:spcPts val="1200"/>
              </a:spcAft>
              <a:buNone/>
            </a:pPr>
            <a:r>
              <a:rPr lang="en" sz="1200">
                <a:solidFill>
                  <a:schemeClr val="dk1"/>
                </a:solidFill>
                <a:latin typeface="Comic Sans MS"/>
                <a:ea typeface="Comic Sans MS"/>
                <a:cs typeface="Comic Sans MS"/>
                <a:sym typeface="Comic Sans MS"/>
              </a:rPr>
              <a:t>一个循环周期包含～</a:t>
            </a:r>
            <a:r>
              <a:rPr lang="en" sz="1200">
                <a:solidFill>
                  <a:schemeClr val="dk1"/>
                </a:solidFill>
                <a:latin typeface="Lora"/>
                <a:ea typeface="Lora"/>
                <a:cs typeface="Lora"/>
                <a:sym typeface="Lora"/>
              </a:rPr>
              <a:t>9000</a:t>
            </a:r>
            <a:r>
              <a:rPr lang="en" sz="1200">
                <a:solidFill>
                  <a:schemeClr val="dk1"/>
                </a:solidFill>
                <a:latin typeface="Comic Sans MS"/>
                <a:ea typeface="Comic Sans MS"/>
                <a:cs typeface="Comic Sans MS"/>
                <a:sym typeface="Comic Sans MS"/>
              </a:rPr>
              <a:t>个批次，一个批次包含</a:t>
            </a:r>
            <a:r>
              <a:rPr lang="en" sz="1200">
                <a:solidFill>
                  <a:schemeClr val="dk1"/>
                </a:solidFill>
                <a:latin typeface="Lora"/>
                <a:ea typeface="Lora"/>
                <a:cs typeface="Lora"/>
                <a:sym typeface="Lora"/>
              </a:rPr>
              <a:t>32</a:t>
            </a:r>
            <a:r>
              <a:rPr lang="en" sz="1200">
                <a:solidFill>
                  <a:schemeClr val="dk1"/>
                </a:solidFill>
                <a:latin typeface="Comic Sans MS"/>
                <a:ea typeface="Comic Sans MS"/>
                <a:cs typeface="Comic Sans MS"/>
                <a:sym typeface="Comic Sans MS"/>
              </a:rPr>
              <a:t>个细胞</a:t>
            </a:r>
            <a:endParaRPr sz="1200">
              <a:solidFill>
                <a:schemeClr val="dk1"/>
              </a:solidFill>
              <a:latin typeface="Comic Sans MS"/>
              <a:ea typeface="Comic Sans MS"/>
              <a:cs typeface="Comic Sans MS"/>
              <a:sym typeface="Comic Sans MS"/>
            </a:endParaRPr>
          </a:p>
        </p:txBody>
      </p:sp>
      <p:sp>
        <p:nvSpPr>
          <p:cNvPr id="200" name="Google Shape;200;p23"/>
          <p:cNvSpPr txBox="1"/>
          <p:nvPr/>
        </p:nvSpPr>
        <p:spPr>
          <a:xfrm>
            <a:off x="614775" y="1882417"/>
            <a:ext cx="3703200" cy="1785600"/>
          </a:xfrm>
          <a:prstGeom prst="rect">
            <a:avLst/>
          </a:prstGeom>
          <a:noFill/>
          <a:ln cap="flat" cmpd="sng" w="19050">
            <a:solidFill>
              <a:srgbClr val="D5A6BD"/>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3</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计算损失：</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rPr lang="en" sz="1200">
                <a:solidFill>
                  <a:schemeClr val="dk1"/>
                </a:solidFill>
                <a:latin typeface="Lora"/>
                <a:ea typeface="Lora"/>
                <a:cs typeface="Lora"/>
                <a:sym typeface="Lora"/>
              </a:rPr>
              <a:t>a</a:t>
            </a:r>
            <a:r>
              <a:rPr lang="en" sz="1200">
                <a:solidFill>
                  <a:schemeClr val="dk1"/>
                </a:solidFill>
                <a:latin typeface="Comic Sans MS"/>
                <a:ea typeface="Comic Sans MS"/>
                <a:cs typeface="Comic Sans MS"/>
                <a:sym typeface="Comic Sans MS"/>
              </a:rPr>
              <a:t>. 屏蔽位置的真实值与预测值之间的均方误差</a:t>
            </a:r>
            <a:r>
              <a:rPr lang="en" sz="1200">
                <a:solidFill>
                  <a:schemeClr val="dk1"/>
                </a:solidFill>
                <a:latin typeface="Lora"/>
                <a:ea typeface="Lora"/>
                <a:cs typeface="Lora"/>
                <a:sym typeface="Lora"/>
              </a:rPr>
              <a:t> (MSE: Mean squared error</a:t>
            </a:r>
            <a:r>
              <a:rPr lang="en" sz="1200">
                <a:solidFill>
                  <a:schemeClr val="dk1"/>
                </a:solidFill>
                <a:latin typeface="Lora"/>
                <a:ea typeface="Lora"/>
                <a:cs typeface="Lora"/>
                <a:sym typeface="Lora"/>
              </a:rPr>
              <a:t>）</a:t>
            </a:r>
            <a:endParaRPr sz="1200">
              <a:solidFill>
                <a:schemeClr val="dk1"/>
              </a:solidFill>
              <a:latin typeface="Lora"/>
              <a:ea typeface="Lora"/>
              <a:cs typeface="Lora"/>
              <a:sym typeface="Lora"/>
            </a:endParaRPr>
          </a:p>
          <a:p>
            <a:pPr indent="0" lvl="0" marL="0" rtl="0" algn="l">
              <a:lnSpc>
                <a:spcPct val="150000"/>
              </a:lnSpc>
              <a:spcBef>
                <a:spcPts val="1200"/>
              </a:spcBef>
              <a:spcAft>
                <a:spcPts val="1200"/>
              </a:spcAft>
              <a:buNone/>
            </a:pPr>
            <a:r>
              <a:rPr lang="en" sz="1200">
                <a:solidFill>
                  <a:schemeClr val="dk1"/>
                </a:solidFill>
                <a:latin typeface="Lora"/>
                <a:ea typeface="Lora"/>
                <a:cs typeface="Lora"/>
                <a:sym typeface="Lora"/>
              </a:rPr>
              <a:t>b. </a:t>
            </a:r>
            <a:r>
              <a:rPr lang="en" sz="1200">
                <a:solidFill>
                  <a:schemeClr val="dk1"/>
                </a:solidFill>
                <a:latin typeface="Comic Sans MS"/>
                <a:ea typeface="Comic Sans MS"/>
                <a:cs typeface="Comic Sans MS"/>
                <a:sym typeface="Comic Sans MS"/>
              </a:rPr>
              <a:t>真实值与基于细胞嵌入（</a:t>
            </a:r>
            <a:r>
              <a:rPr lang="en" sz="1200">
                <a:solidFill>
                  <a:schemeClr val="dk1"/>
                </a:solidFill>
                <a:latin typeface="Lora"/>
                <a:ea typeface="Lora"/>
                <a:cs typeface="Lora"/>
                <a:sym typeface="Lora"/>
              </a:rPr>
              <a:t>&lt;cls&gt;</a:t>
            </a:r>
            <a:r>
              <a:rPr lang="en" sz="1200">
                <a:solidFill>
                  <a:schemeClr val="dk1"/>
                </a:solidFill>
                <a:latin typeface="Comic Sans MS"/>
                <a:ea typeface="Comic Sans MS"/>
                <a:cs typeface="Comic Sans MS"/>
                <a:sym typeface="Comic Sans MS"/>
              </a:rPr>
              <a:t>）的预测值的均方误差</a:t>
            </a:r>
            <a:endParaRPr sz="1200">
              <a:solidFill>
                <a:schemeClr val="dk1"/>
              </a:solidFill>
              <a:latin typeface="Comic Sans MS"/>
              <a:ea typeface="Comic Sans MS"/>
              <a:cs typeface="Comic Sans MS"/>
              <a:sym typeface="Comic Sans MS"/>
            </a:endParaRPr>
          </a:p>
        </p:txBody>
      </p:sp>
      <p:sp>
        <p:nvSpPr>
          <p:cNvPr id="201" name="Google Shape;201;p23"/>
          <p:cNvSpPr txBox="1"/>
          <p:nvPr>
            <p:ph idx="1" type="body"/>
          </p:nvPr>
        </p:nvSpPr>
        <p:spPr>
          <a:xfrm>
            <a:off x="424075" y="4556350"/>
            <a:ext cx="3703200" cy="426000"/>
          </a:xfrm>
          <a:prstGeom prst="rect">
            <a:avLst/>
          </a:prstGeom>
          <a:ln cap="flat" cmpd="sng" w="1905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5</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计算一个循环周期所有批次的总损失</a:t>
            </a:r>
            <a:endParaRPr sz="1200">
              <a:solidFill>
                <a:schemeClr val="dk1"/>
              </a:solidFill>
              <a:latin typeface="Lora"/>
              <a:ea typeface="Lora"/>
              <a:cs typeface="Lora"/>
              <a:sym typeface="Lora"/>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202" name="Google Shape;202;p23"/>
          <p:cNvSpPr txBox="1"/>
          <p:nvPr>
            <p:ph idx="1" type="body"/>
          </p:nvPr>
        </p:nvSpPr>
        <p:spPr>
          <a:xfrm>
            <a:off x="344725" y="693675"/>
            <a:ext cx="4190400" cy="369300"/>
          </a:xfrm>
          <a:prstGeom prst="rect">
            <a:avLst/>
          </a:prstGeom>
          <a:ln cap="flat" cmpd="sng" w="19050">
            <a:solidFill>
              <a:srgbClr val="FFE9F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1</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每个循环周期开始时，任意屏蔽每个细胞的基因表达量</a:t>
            </a:r>
            <a:endParaRPr sz="12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pic>
        <p:nvPicPr>
          <p:cNvPr id="203" name="Google Shape;203;p23"/>
          <p:cNvPicPr preferRelativeResize="0"/>
          <p:nvPr/>
        </p:nvPicPr>
        <p:blipFill>
          <a:blip r:embed="rId3">
            <a:alphaModFix/>
          </a:blip>
          <a:stretch>
            <a:fillRect/>
          </a:stretch>
        </p:blipFill>
        <p:spPr>
          <a:xfrm>
            <a:off x="233375" y="1262925"/>
            <a:ext cx="275200" cy="3028025"/>
          </a:xfrm>
          <a:prstGeom prst="rect">
            <a:avLst/>
          </a:prstGeom>
          <a:noFill/>
          <a:ln>
            <a:noFill/>
          </a:ln>
        </p:spPr>
      </p:pic>
      <p:sp>
        <p:nvSpPr>
          <p:cNvPr id="204" name="Google Shape;204;p23"/>
          <p:cNvSpPr txBox="1"/>
          <p:nvPr/>
        </p:nvSpPr>
        <p:spPr>
          <a:xfrm rot="-5400000">
            <a:off x="-318750" y="2592288"/>
            <a:ext cx="1006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按批次计算</a:t>
            </a:r>
            <a:endParaRPr sz="1200">
              <a:solidFill>
                <a:schemeClr val="dk1"/>
              </a:solidFill>
              <a:highlight>
                <a:srgbClr val="FFE599"/>
              </a:highlight>
              <a:latin typeface="Comic Sans MS"/>
              <a:ea typeface="Comic Sans MS"/>
              <a:cs typeface="Comic Sans MS"/>
              <a:sym typeface="Comic Sans MS"/>
            </a:endParaRPr>
          </a:p>
        </p:txBody>
      </p:sp>
      <p:pic>
        <p:nvPicPr>
          <p:cNvPr id="205" name="Google Shape;205;p23"/>
          <p:cNvPicPr preferRelativeResize="0"/>
          <p:nvPr/>
        </p:nvPicPr>
        <p:blipFill>
          <a:blip r:embed="rId4">
            <a:alphaModFix/>
          </a:blip>
          <a:stretch>
            <a:fillRect/>
          </a:stretch>
        </p:blipFill>
        <p:spPr>
          <a:xfrm>
            <a:off x="4424175" y="1784625"/>
            <a:ext cx="4673626" cy="28908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6159500" y="143075"/>
            <a:ext cx="2840100" cy="485100"/>
          </a:xfrm>
          <a:prstGeom prst="rect">
            <a:avLst/>
          </a:prstGeom>
          <a:solidFill>
            <a:srgbClr val="FFD1D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a:t>
            </a:r>
            <a:r>
              <a:rPr lang="en" sz="1600">
                <a:latin typeface="EB Garamond"/>
                <a:ea typeface="EB Garamond"/>
                <a:cs typeface="EB Garamond"/>
                <a:sym typeface="EB Garamond"/>
              </a:rPr>
              <a:t>: </a:t>
            </a:r>
            <a:r>
              <a:rPr lang="en" sz="1600">
                <a:latin typeface="Comic Sans MS"/>
                <a:ea typeface="Comic Sans MS"/>
                <a:cs typeface="Comic Sans MS"/>
                <a:sym typeface="Comic Sans MS"/>
              </a:rPr>
              <a:t>计算均方误差</a:t>
            </a:r>
            <a:endParaRPr sz="1600">
              <a:latin typeface="Comic Sans MS"/>
              <a:ea typeface="Comic Sans MS"/>
              <a:cs typeface="Comic Sans MS"/>
              <a:sym typeface="Comic Sans MS"/>
            </a:endParaRPr>
          </a:p>
        </p:txBody>
      </p:sp>
      <p:sp>
        <p:nvSpPr>
          <p:cNvPr id="211" name="Google Shape;211;p24"/>
          <p:cNvSpPr txBox="1"/>
          <p:nvPr/>
        </p:nvSpPr>
        <p:spPr>
          <a:xfrm>
            <a:off x="0" y="1009663"/>
            <a:ext cx="698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真实值</a:t>
            </a:r>
            <a:endParaRPr sz="1200">
              <a:solidFill>
                <a:schemeClr val="dk1"/>
              </a:solidFill>
              <a:highlight>
                <a:srgbClr val="FFE599"/>
              </a:highlight>
              <a:latin typeface="Comic Sans MS"/>
              <a:ea typeface="Comic Sans MS"/>
              <a:cs typeface="Comic Sans MS"/>
              <a:sym typeface="Comic Sans MS"/>
            </a:endParaRPr>
          </a:p>
        </p:txBody>
      </p:sp>
      <p:sp>
        <p:nvSpPr>
          <p:cNvPr id="212" name="Google Shape;212;p24"/>
          <p:cNvSpPr txBox="1"/>
          <p:nvPr/>
        </p:nvSpPr>
        <p:spPr>
          <a:xfrm>
            <a:off x="0" y="2405150"/>
            <a:ext cx="698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屏蔽后</a:t>
            </a:r>
            <a:endParaRPr sz="1200">
              <a:solidFill>
                <a:schemeClr val="dk1"/>
              </a:solidFill>
              <a:highlight>
                <a:srgbClr val="FFE599"/>
              </a:highlight>
              <a:latin typeface="Comic Sans MS"/>
              <a:ea typeface="Comic Sans MS"/>
              <a:cs typeface="Comic Sans MS"/>
              <a:sym typeface="Comic Sans MS"/>
            </a:endParaRPr>
          </a:p>
        </p:txBody>
      </p:sp>
      <p:sp>
        <p:nvSpPr>
          <p:cNvPr id="213" name="Google Shape;213;p24"/>
          <p:cNvSpPr txBox="1"/>
          <p:nvPr/>
        </p:nvSpPr>
        <p:spPr>
          <a:xfrm>
            <a:off x="0" y="4053313"/>
            <a:ext cx="698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预测值</a:t>
            </a:r>
            <a:endParaRPr sz="1200">
              <a:solidFill>
                <a:schemeClr val="dk1"/>
              </a:solidFill>
              <a:highlight>
                <a:srgbClr val="FFE599"/>
              </a:highlight>
              <a:latin typeface="Comic Sans MS"/>
              <a:ea typeface="Comic Sans MS"/>
              <a:cs typeface="Comic Sans MS"/>
              <a:sym typeface="Comic Sans MS"/>
            </a:endParaRPr>
          </a:p>
        </p:txBody>
      </p:sp>
      <p:sp>
        <p:nvSpPr>
          <p:cNvPr id="214" name="Google Shape;214;p24"/>
          <p:cNvSpPr txBox="1"/>
          <p:nvPr/>
        </p:nvSpPr>
        <p:spPr>
          <a:xfrm>
            <a:off x="2311875" y="143075"/>
            <a:ext cx="814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一个批次</a:t>
            </a:r>
            <a:endParaRPr sz="1200">
              <a:solidFill>
                <a:schemeClr val="dk1"/>
              </a:solidFill>
              <a:highlight>
                <a:srgbClr val="FFE599"/>
              </a:highlight>
              <a:latin typeface="Comic Sans MS"/>
              <a:ea typeface="Comic Sans MS"/>
              <a:cs typeface="Comic Sans MS"/>
              <a:sym typeface="Comic Sans MS"/>
            </a:endParaRPr>
          </a:p>
        </p:txBody>
      </p:sp>
      <p:cxnSp>
        <p:nvCxnSpPr>
          <p:cNvPr id="215" name="Google Shape;215;p24"/>
          <p:cNvCxnSpPr>
            <a:stCxn id="216" idx="3"/>
            <a:endCxn id="217" idx="1"/>
          </p:cNvCxnSpPr>
          <p:nvPr/>
        </p:nvCxnSpPr>
        <p:spPr>
          <a:xfrm flipH="1" rot="10800000">
            <a:off x="4791900" y="2469912"/>
            <a:ext cx="584700" cy="1705200"/>
          </a:xfrm>
          <a:prstGeom prst="straightConnector1">
            <a:avLst/>
          </a:prstGeom>
          <a:noFill/>
          <a:ln cap="flat" cmpd="sng" w="28575">
            <a:solidFill>
              <a:schemeClr val="dk2"/>
            </a:solidFill>
            <a:prstDash val="solid"/>
            <a:round/>
            <a:headEnd len="med" w="med" type="none"/>
            <a:tailEnd len="med" w="med" type="stealth"/>
          </a:ln>
        </p:spPr>
      </p:cxnSp>
      <p:cxnSp>
        <p:nvCxnSpPr>
          <p:cNvPr id="218" name="Google Shape;218;p24"/>
          <p:cNvCxnSpPr>
            <a:stCxn id="219" idx="3"/>
            <a:endCxn id="217" idx="1"/>
          </p:cNvCxnSpPr>
          <p:nvPr/>
        </p:nvCxnSpPr>
        <p:spPr>
          <a:xfrm>
            <a:off x="4791975" y="1167970"/>
            <a:ext cx="584700" cy="1302000"/>
          </a:xfrm>
          <a:prstGeom prst="straightConnector1">
            <a:avLst/>
          </a:prstGeom>
          <a:noFill/>
          <a:ln cap="flat" cmpd="sng" w="28575">
            <a:solidFill>
              <a:schemeClr val="dk2"/>
            </a:solidFill>
            <a:prstDash val="solid"/>
            <a:round/>
            <a:headEnd len="med" w="med" type="none"/>
            <a:tailEnd len="med" w="med" type="stealth"/>
          </a:ln>
        </p:spPr>
      </p:cxnSp>
      <p:pic>
        <p:nvPicPr>
          <p:cNvPr id="217" name="Google Shape;217;p24"/>
          <p:cNvPicPr preferRelativeResize="0"/>
          <p:nvPr/>
        </p:nvPicPr>
        <p:blipFill>
          <a:blip r:embed="rId3">
            <a:alphaModFix/>
          </a:blip>
          <a:stretch>
            <a:fillRect/>
          </a:stretch>
        </p:blipFill>
        <p:spPr>
          <a:xfrm>
            <a:off x="5376600" y="1924025"/>
            <a:ext cx="3671776" cy="1091775"/>
          </a:xfrm>
          <a:prstGeom prst="rect">
            <a:avLst/>
          </a:prstGeom>
          <a:noFill/>
          <a:ln>
            <a:noFill/>
          </a:ln>
        </p:spPr>
      </p:pic>
      <p:pic>
        <p:nvPicPr>
          <p:cNvPr id="219" name="Google Shape;219;p24"/>
          <p:cNvPicPr preferRelativeResize="0"/>
          <p:nvPr/>
        </p:nvPicPr>
        <p:blipFill>
          <a:blip r:embed="rId4">
            <a:alphaModFix/>
          </a:blip>
          <a:stretch>
            <a:fillRect/>
          </a:stretch>
        </p:blipFill>
        <p:spPr>
          <a:xfrm>
            <a:off x="646275" y="464350"/>
            <a:ext cx="4145700" cy="1407240"/>
          </a:xfrm>
          <a:prstGeom prst="rect">
            <a:avLst/>
          </a:prstGeom>
          <a:noFill/>
          <a:ln>
            <a:noFill/>
          </a:ln>
        </p:spPr>
      </p:pic>
      <p:pic>
        <p:nvPicPr>
          <p:cNvPr id="220" name="Google Shape;220;p24"/>
          <p:cNvPicPr preferRelativeResize="0"/>
          <p:nvPr/>
        </p:nvPicPr>
        <p:blipFill>
          <a:blip r:embed="rId5">
            <a:alphaModFix/>
          </a:blip>
          <a:stretch>
            <a:fillRect/>
          </a:stretch>
        </p:blipFill>
        <p:spPr>
          <a:xfrm>
            <a:off x="646275" y="1953863"/>
            <a:ext cx="4145699" cy="1410184"/>
          </a:xfrm>
          <a:prstGeom prst="rect">
            <a:avLst/>
          </a:prstGeom>
          <a:noFill/>
          <a:ln>
            <a:noFill/>
          </a:ln>
        </p:spPr>
      </p:pic>
      <p:pic>
        <p:nvPicPr>
          <p:cNvPr id="221" name="Google Shape;221;p24"/>
          <p:cNvPicPr preferRelativeResize="0"/>
          <p:nvPr/>
        </p:nvPicPr>
        <p:blipFill>
          <a:blip r:embed="rId6">
            <a:alphaModFix/>
          </a:blip>
          <a:stretch>
            <a:fillRect/>
          </a:stretch>
        </p:blipFill>
        <p:spPr>
          <a:xfrm>
            <a:off x="667613" y="3586975"/>
            <a:ext cx="4103013" cy="130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136500" y="143075"/>
            <a:ext cx="2615100" cy="485100"/>
          </a:xfrm>
          <a:prstGeom prst="rect">
            <a:avLst/>
          </a:prstGeom>
          <a:solidFill>
            <a:schemeClr val="accent6"/>
          </a:solid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a:t>
            </a:r>
            <a:r>
              <a:rPr lang="en" sz="1600">
                <a:latin typeface="Comic Sans MS"/>
                <a:ea typeface="Comic Sans MS"/>
                <a:cs typeface="Comic Sans MS"/>
                <a:sym typeface="Comic Sans MS"/>
              </a:rPr>
              <a:t>代码：概述</a:t>
            </a:r>
            <a:endParaRPr sz="1600">
              <a:latin typeface="Comic Sans MS"/>
              <a:ea typeface="Comic Sans MS"/>
              <a:cs typeface="Comic Sans MS"/>
              <a:sym typeface="Comic Sans MS"/>
            </a:endParaRPr>
          </a:p>
        </p:txBody>
      </p:sp>
      <p:pic>
        <p:nvPicPr>
          <p:cNvPr id="227" name="Google Shape;227;p25"/>
          <p:cNvPicPr preferRelativeResize="0"/>
          <p:nvPr/>
        </p:nvPicPr>
        <p:blipFill>
          <a:blip r:embed="rId3">
            <a:alphaModFix/>
          </a:blip>
          <a:stretch>
            <a:fillRect/>
          </a:stretch>
        </p:blipFill>
        <p:spPr>
          <a:xfrm>
            <a:off x="2817125" y="152400"/>
            <a:ext cx="5285497"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36500" y="143075"/>
            <a:ext cx="3789900" cy="4851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模型预训练代码</a:t>
            </a:r>
            <a:r>
              <a:rPr lang="en" sz="1600">
                <a:latin typeface="EB Garamond"/>
                <a:ea typeface="EB Garamond"/>
                <a:cs typeface="EB Garamond"/>
                <a:sym typeface="EB Garamond"/>
              </a:rPr>
              <a:t>:  </a:t>
            </a:r>
            <a:r>
              <a:rPr lang="en" sz="1600">
                <a:latin typeface="Comic Sans MS"/>
                <a:ea typeface="Comic Sans MS"/>
                <a:cs typeface="Comic Sans MS"/>
                <a:sym typeface="Comic Sans MS"/>
              </a:rPr>
              <a:t>训练与评估框架</a:t>
            </a:r>
            <a:endParaRPr sz="1600">
              <a:latin typeface="Comic Sans MS"/>
              <a:ea typeface="Comic Sans MS"/>
              <a:cs typeface="Comic Sans MS"/>
              <a:sym typeface="Comic Sans MS"/>
            </a:endParaRPr>
          </a:p>
        </p:txBody>
      </p:sp>
      <p:pic>
        <p:nvPicPr>
          <p:cNvPr id="233" name="Google Shape;233;p26"/>
          <p:cNvPicPr preferRelativeResize="0"/>
          <p:nvPr/>
        </p:nvPicPr>
        <p:blipFill>
          <a:blip r:embed="rId3">
            <a:alphaModFix/>
          </a:blip>
          <a:stretch>
            <a:fillRect/>
          </a:stretch>
        </p:blipFill>
        <p:spPr>
          <a:xfrm>
            <a:off x="136488" y="827113"/>
            <a:ext cx="7074674" cy="3664425"/>
          </a:xfrm>
          <a:prstGeom prst="rect">
            <a:avLst/>
          </a:prstGeom>
          <a:noFill/>
          <a:ln>
            <a:noFill/>
          </a:ln>
        </p:spPr>
      </p:pic>
      <p:sp>
        <p:nvSpPr>
          <p:cNvPr id="234" name="Google Shape;234;p26"/>
          <p:cNvSpPr txBox="1"/>
          <p:nvPr/>
        </p:nvSpPr>
        <p:spPr>
          <a:xfrm>
            <a:off x="7358700" y="1104225"/>
            <a:ext cx="16689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35" name="Google Shape;235;p26"/>
          <p:cNvSpPr txBox="1"/>
          <p:nvPr/>
        </p:nvSpPr>
        <p:spPr>
          <a:xfrm>
            <a:off x="7598350" y="1273450"/>
            <a:ext cx="1429200" cy="12237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准备数据：</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随机屏蔽表达值，提取基因索引，</a:t>
            </a:r>
            <a:endParaRPr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样本</a:t>
            </a:r>
            <a:r>
              <a:rPr lang="en" sz="1200">
                <a:solidFill>
                  <a:schemeClr val="dk1"/>
                </a:solidFill>
                <a:latin typeface="Lora"/>
                <a:ea typeface="Lora"/>
                <a:cs typeface="Lora"/>
                <a:sym typeface="Lora"/>
              </a:rPr>
              <a:t>ID</a:t>
            </a:r>
            <a:r>
              <a:rPr lang="en" sz="1200">
                <a:solidFill>
                  <a:schemeClr val="dk1"/>
                </a:solidFill>
                <a:latin typeface="Comic Sans MS"/>
                <a:ea typeface="Comic Sans MS"/>
                <a:cs typeface="Comic Sans MS"/>
                <a:sym typeface="Comic Sans MS"/>
              </a:rPr>
              <a:t>，</a:t>
            </a:r>
            <a:endParaRPr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目标表达值</a:t>
            </a:r>
            <a:endParaRPr sz="1200">
              <a:solidFill>
                <a:schemeClr val="dk1"/>
              </a:solidFill>
              <a:latin typeface="Comic Sans MS"/>
              <a:ea typeface="Comic Sans MS"/>
              <a:cs typeface="Comic Sans MS"/>
              <a:sym typeface="Comic Sans MS"/>
            </a:endParaRPr>
          </a:p>
        </p:txBody>
      </p:sp>
      <p:cxnSp>
        <p:nvCxnSpPr>
          <p:cNvPr id="236" name="Google Shape;236;p26"/>
          <p:cNvCxnSpPr/>
          <p:nvPr/>
        </p:nvCxnSpPr>
        <p:spPr>
          <a:xfrm rot="10800000">
            <a:off x="7211150" y="1344975"/>
            <a:ext cx="374100" cy="3600"/>
          </a:xfrm>
          <a:prstGeom prst="straightConnector1">
            <a:avLst/>
          </a:prstGeom>
          <a:noFill/>
          <a:ln cap="flat" cmpd="sng" w="28575">
            <a:solidFill>
              <a:srgbClr val="FF0000"/>
            </a:solidFill>
            <a:prstDash val="solid"/>
            <a:round/>
            <a:headEnd len="med" w="med" type="stealth"/>
            <a:tailEnd len="med" w="med" type="none"/>
          </a:ln>
        </p:spPr>
      </p:cxnSp>
      <p:sp>
        <p:nvSpPr>
          <p:cNvPr id="237" name="Google Shape;237;p26"/>
          <p:cNvSpPr txBox="1"/>
          <p:nvPr/>
        </p:nvSpPr>
        <p:spPr>
          <a:xfrm>
            <a:off x="7658622" y="2908100"/>
            <a:ext cx="1368900" cy="3666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模型训练</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38" name="Google Shape;238;p26"/>
          <p:cNvCxnSpPr>
            <a:stCxn id="237" idx="1"/>
          </p:cNvCxnSpPr>
          <p:nvPr/>
        </p:nvCxnSpPr>
        <p:spPr>
          <a:xfrm rot="10800000">
            <a:off x="1956822" y="3074900"/>
            <a:ext cx="5701800" cy="16500"/>
          </a:xfrm>
          <a:prstGeom prst="straightConnector1">
            <a:avLst/>
          </a:prstGeom>
          <a:noFill/>
          <a:ln cap="flat" cmpd="sng" w="38100">
            <a:solidFill>
              <a:srgbClr val="FF0000"/>
            </a:solidFill>
            <a:prstDash val="solid"/>
            <a:round/>
            <a:headEnd len="med" w="med" type="stealth"/>
            <a:tailEnd len="med" w="med" type="none"/>
          </a:ln>
        </p:spPr>
      </p:cxnSp>
      <p:sp>
        <p:nvSpPr>
          <p:cNvPr id="239" name="Google Shape;239;p26"/>
          <p:cNvSpPr txBox="1"/>
          <p:nvPr/>
        </p:nvSpPr>
        <p:spPr>
          <a:xfrm>
            <a:off x="7658700" y="3754575"/>
            <a:ext cx="1368900" cy="7371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验证：</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使用验证集来评估模型的性能</a:t>
            </a:r>
            <a:endParaRPr sz="1200">
              <a:solidFill>
                <a:schemeClr val="dk1"/>
              </a:solidFill>
              <a:latin typeface="Comic Sans MS"/>
              <a:ea typeface="Comic Sans MS"/>
              <a:cs typeface="Comic Sans MS"/>
              <a:sym typeface="Comic Sans MS"/>
            </a:endParaRPr>
          </a:p>
        </p:txBody>
      </p:sp>
      <p:cxnSp>
        <p:nvCxnSpPr>
          <p:cNvPr id="240" name="Google Shape;240;p26"/>
          <p:cNvCxnSpPr>
            <a:stCxn id="239" idx="1"/>
          </p:cNvCxnSpPr>
          <p:nvPr/>
        </p:nvCxnSpPr>
        <p:spPr>
          <a:xfrm rot="10800000">
            <a:off x="3108600" y="4114725"/>
            <a:ext cx="4550100" cy="8400"/>
          </a:xfrm>
          <a:prstGeom prst="straightConnector1">
            <a:avLst/>
          </a:prstGeom>
          <a:noFill/>
          <a:ln cap="flat" cmpd="sng" w="38100">
            <a:solidFill>
              <a:srgbClr val="FF0000"/>
            </a:solidFill>
            <a:prstDash val="solid"/>
            <a:round/>
            <a:headEnd len="med" w="med" type="stealth"/>
            <a:tailEnd len="med" w="med" type="none"/>
          </a:ln>
        </p:spPr>
      </p:cxnSp>
      <p:sp>
        <p:nvSpPr>
          <p:cNvPr id="241" name="Google Shape;241;p26"/>
          <p:cNvSpPr txBox="1"/>
          <p:nvPr/>
        </p:nvSpPr>
        <p:spPr>
          <a:xfrm>
            <a:off x="7598428" y="876725"/>
            <a:ext cx="1429200" cy="3162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循环周期开始</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42" name="Google Shape;242;p26"/>
          <p:cNvCxnSpPr>
            <a:stCxn id="241" idx="1"/>
          </p:cNvCxnSpPr>
          <p:nvPr/>
        </p:nvCxnSpPr>
        <p:spPr>
          <a:xfrm rot="10800000">
            <a:off x="3926428" y="1034825"/>
            <a:ext cx="3672000" cy="0"/>
          </a:xfrm>
          <a:prstGeom prst="straightConnector1">
            <a:avLst/>
          </a:prstGeom>
          <a:noFill/>
          <a:ln cap="flat" cmpd="sng" w="38100">
            <a:solidFill>
              <a:srgbClr val="FF0000"/>
            </a:solidFill>
            <a:prstDash val="solid"/>
            <a:round/>
            <a:headEnd len="med" w="med" type="stealth"/>
            <a:tailEnd len="med" w="med" type="none"/>
          </a:ln>
        </p:spPr>
      </p:cxnSp>
      <p:cxnSp>
        <p:nvCxnSpPr>
          <p:cNvPr id="243" name="Google Shape;243;p26"/>
          <p:cNvCxnSpPr/>
          <p:nvPr/>
        </p:nvCxnSpPr>
        <p:spPr>
          <a:xfrm flipH="1">
            <a:off x="4098850" y="1753475"/>
            <a:ext cx="3499500" cy="510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36500" y="143075"/>
            <a:ext cx="3758100" cy="4851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a:t>
            </a:r>
            <a:r>
              <a:rPr lang="en" sz="1600">
                <a:latin typeface="Comic Sans MS"/>
                <a:ea typeface="Comic Sans MS"/>
                <a:cs typeface="Comic Sans MS"/>
                <a:sym typeface="Comic Sans MS"/>
              </a:rPr>
              <a:t>代码</a:t>
            </a:r>
            <a:r>
              <a:rPr lang="en" sz="1600">
                <a:latin typeface="EB Garamond"/>
                <a:ea typeface="EB Garamond"/>
                <a:cs typeface="EB Garamond"/>
                <a:sym typeface="EB Garamond"/>
              </a:rPr>
              <a:t>: </a:t>
            </a:r>
            <a:r>
              <a:rPr lang="en" sz="1600">
                <a:latin typeface="Comic Sans MS"/>
                <a:ea typeface="Comic Sans MS"/>
                <a:cs typeface="Comic Sans MS"/>
                <a:sym typeface="Comic Sans MS"/>
              </a:rPr>
              <a:t>训练函数</a:t>
            </a:r>
            <a:endParaRPr sz="1600">
              <a:latin typeface="Comic Sans MS"/>
              <a:ea typeface="Comic Sans MS"/>
              <a:cs typeface="Comic Sans MS"/>
              <a:sym typeface="Comic Sans MS"/>
            </a:endParaRPr>
          </a:p>
        </p:txBody>
      </p:sp>
      <p:pic>
        <p:nvPicPr>
          <p:cNvPr id="249" name="Google Shape;249;p27"/>
          <p:cNvPicPr preferRelativeResize="0"/>
          <p:nvPr/>
        </p:nvPicPr>
        <p:blipFill>
          <a:blip r:embed="rId3">
            <a:alphaModFix/>
          </a:blip>
          <a:stretch>
            <a:fillRect/>
          </a:stretch>
        </p:blipFill>
        <p:spPr>
          <a:xfrm>
            <a:off x="136500" y="758925"/>
            <a:ext cx="6677549" cy="4100999"/>
          </a:xfrm>
          <a:prstGeom prst="rect">
            <a:avLst/>
          </a:prstGeom>
          <a:noFill/>
          <a:ln>
            <a:noFill/>
          </a:ln>
        </p:spPr>
      </p:pic>
      <p:sp>
        <p:nvSpPr>
          <p:cNvPr id="250" name="Google Shape;250;p27"/>
          <p:cNvSpPr txBox="1"/>
          <p:nvPr/>
        </p:nvSpPr>
        <p:spPr>
          <a:xfrm>
            <a:off x="7656784" y="1601925"/>
            <a:ext cx="1326900" cy="4851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加载一批数据</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a:t>
            </a:r>
            <a:r>
              <a:rPr b="1" lang="en" sz="1200">
                <a:solidFill>
                  <a:schemeClr val="dk1"/>
                </a:solidFill>
                <a:latin typeface="Lora"/>
                <a:ea typeface="Lora"/>
                <a:cs typeface="Lora"/>
                <a:sym typeface="Lora"/>
              </a:rPr>
              <a:t>32</a:t>
            </a:r>
            <a:r>
              <a:rPr b="1" lang="en" sz="1200">
                <a:solidFill>
                  <a:schemeClr val="dk1"/>
                </a:solidFill>
                <a:latin typeface="Comic Sans MS"/>
                <a:ea typeface="Comic Sans MS"/>
                <a:cs typeface="Comic Sans MS"/>
                <a:sym typeface="Comic Sans MS"/>
              </a:rPr>
              <a:t>个细胞）</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51" name="Google Shape;251;p27"/>
          <p:cNvCxnSpPr>
            <a:stCxn id="250" idx="1"/>
          </p:cNvCxnSpPr>
          <p:nvPr/>
        </p:nvCxnSpPr>
        <p:spPr>
          <a:xfrm flipH="1">
            <a:off x="4410484" y="1844475"/>
            <a:ext cx="3246300" cy="8700"/>
          </a:xfrm>
          <a:prstGeom prst="straightConnector1">
            <a:avLst/>
          </a:prstGeom>
          <a:noFill/>
          <a:ln cap="flat" cmpd="sng" w="38100">
            <a:solidFill>
              <a:srgbClr val="FF0000"/>
            </a:solidFill>
            <a:prstDash val="solid"/>
            <a:round/>
            <a:headEnd len="med" w="med" type="stealth"/>
            <a:tailEnd len="med" w="med" type="none"/>
          </a:ln>
        </p:spPr>
      </p:cxnSp>
      <p:sp>
        <p:nvSpPr>
          <p:cNvPr id="252" name="Google Shape;252;p27"/>
          <p:cNvSpPr txBox="1"/>
          <p:nvPr/>
        </p:nvSpPr>
        <p:spPr>
          <a:xfrm>
            <a:off x="7267450" y="2295525"/>
            <a:ext cx="1716300" cy="6918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损失函数</a:t>
            </a:r>
            <a:r>
              <a:rPr lang="en" sz="1200">
                <a:solidFill>
                  <a:schemeClr val="dk1"/>
                </a:solidFill>
                <a:latin typeface="Comic Sans MS"/>
                <a:ea typeface="Comic Sans MS"/>
                <a:cs typeface="Comic Sans MS"/>
                <a:sym typeface="Comic Sans MS"/>
              </a:rPr>
              <a:t> </a:t>
            </a:r>
            <a:r>
              <a:rPr lang="en" sz="1200">
                <a:solidFill>
                  <a:schemeClr val="dk1"/>
                </a:solidFill>
                <a:latin typeface="Lora"/>
                <a:ea typeface="Lora"/>
                <a:cs typeface="Lora"/>
                <a:sym typeface="Lora"/>
              </a:rPr>
              <a:t>1</a:t>
            </a:r>
            <a:r>
              <a:rPr b="1" lang="en" sz="1200">
                <a:solidFill>
                  <a:schemeClr val="dk1"/>
                </a:solidFill>
                <a:latin typeface="Comic Sans MS"/>
                <a:ea typeface="Comic Sans MS"/>
                <a:cs typeface="Comic Sans MS"/>
                <a:sym typeface="Comic Sans MS"/>
              </a:rPr>
              <a:t>: 预测与实际基因表达量之间的</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均方误差</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53" name="Google Shape;253;p27"/>
          <p:cNvCxnSpPr>
            <a:stCxn id="252" idx="1"/>
          </p:cNvCxnSpPr>
          <p:nvPr/>
        </p:nvCxnSpPr>
        <p:spPr>
          <a:xfrm rot="10800000">
            <a:off x="4156450" y="2635425"/>
            <a:ext cx="3111000" cy="6000"/>
          </a:xfrm>
          <a:prstGeom prst="straightConnector1">
            <a:avLst/>
          </a:prstGeom>
          <a:noFill/>
          <a:ln cap="flat" cmpd="sng" w="38100">
            <a:solidFill>
              <a:srgbClr val="FF0000"/>
            </a:solidFill>
            <a:prstDash val="solid"/>
            <a:round/>
            <a:headEnd len="med" w="med" type="stealth"/>
            <a:tailEnd len="med" w="med" type="none"/>
          </a:ln>
        </p:spPr>
      </p:cxnSp>
      <p:sp>
        <p:nvSpPr>
          <p:cNvPr id="254" name="Google Shape;254;p27"/>
          <p:cNvSpPr txBox="1"/>
          <p:nvPr/>
        </p:nvSpPr>
        <p:spPr>
          <a:xfrm>
            <a:off x="7267450" y="3377275"/>
            <a:ext cx="1716300" cy="6918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损失函数</a:t>
            </a:r>
            <a:r>
              <a:rPr lang="en" sz="1200">
                <a:solidFill>
                  <a:schemeClr val="dk1"/>
                </a:solidFill>
                <a:latin typeface="Comic Sans MS"/>
                <a:ea typeface="Comic Sans MS"/>
                <a:cs typeface="Comic Sans MS"/>
                <a:sym typeface="Comic Sans MS"/>
              </a:rPr>
              <a:t> </a:t>
            </a:r>
            <a:r>
              <a:rPr lang="en" sz="1200">
                <a:solidFill>
                  <a:schemeClr val="dk1"/>
                </a:solidFill>
                <a:latin typeface="Lora"/>
                <a:ea typeface="Lora"/>
                <a:cs typeface="Lora"/>
                <a:sym typeface="Lora"/>
              </a:rPr>
              <a:t>2</a:t>
            </a:r>
            <a:r>
              <a:rPr b="1" lang="en" sz="1200">
                <a:solidFill>
                  <a:schemeClr val="dk1"/>
                </a:solidFill>
                <a:latin typeface="Comic Sans MS"/>
                <a:ea typeface="Comic Sans MS"/>
                <a:cs typeface="Comic Sans MS"/>
                <a:sym typeface="Comic Sans MS"/>
              </a:rPr>
              <a:t>: </a:t>
            </a:r>
            <a:r>
              <a:rPr b="1" lang="en" sz="1200">
                <a:solidFill>
                  <a:schemeClr val="dk1"/>
                </a:solidFill>
                <a:latin typeface="Comic Sans MS"/>
                <a:ea typeface="Comic Sans MS"/>
                <a:cs typeface="Comic Sans MS"/>
                <a:sym typeface="Comic Sans MS"/>
              </a:rPr>
              <a:t>真实值与基于细胞嵌入 </a:t>
            </a:r>
            <a:r>
              <a:rPr b="1" lang="en" sz="1200">
                <a:solidFill>
                  <a:schemeClr val="dk1"/>
                </a:solidFill>
                <a:latin typeface="Lora"/>
                <a:ea typeface="Lora"/>
                <a:cs typeface="Lora"/>
                <a:sym typeface="Lora"/>
              </a:rPr>
              <a:t>(&lt;cls&gt;)</a:t>
            </a:r>
            <a:r>
              <a:rPr b="1" lang="en" sz="1200">
                <a:solidFill>
                  <a:schemeClr val="dk1"/>
                </a:solidFill>
                <a:latin typeface="Comic Sans MS"/>
                <a:ea typeface="Comic Sans MS"/>
                <a:cs typeface="Comic Sans MS"/>
                <a:sym typeface="Comic Sans MS"/>
              </a:rPr>
              <a:t> 的预测值的均方误差</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55" name="Google Shape;255;p27"/>
          <p:cNvCxnSpPr>
            <a:stCxn id="254" idx="1"/>
          </p:cNvCxnSpPr>
          <p:nvPr/>
        </p:nvCxnSpPr>
        <p:spPr>
          <a:xfrm flipH="1">
            <a:off x="3669250" y="3723175"/>
            <a:ext cx="3598200" cy="13200"/>
          </a:xfrm>
          <a:prstGeom prst="straightConnector1">
            <a:avLst/>
          </a:prstGeom>
          <a:noFill/>
          <a:ln cap="flat" cmpd="sng" w="38100">
            <a:solidFill>
              <a:srgbClr val="FF0000"/>
            </a:solidFill>
            <a:prstDash val="solid"/>
            <a:round/>
            <a:headEnd len="med" w="med" type="stealth"/>
            <a:tailEnd len="med" w="med" type="none"/>
          </a:ln>
        </p:spPr>
      </p:cxnSp>
      <p:sp>
        <p:nvSpPr>
          <p:cNvPr id="256" name="Google Shape;256;p27"/>
          <p:cNvSpPr txBox="1"/>
          <p:nvPr/>
        </p:nvSpPr>
        <p:spPr>
          <a:xfrm>
            <a:off x="7869550" y="4192550"/>
            <a:ext cx="1114200" cy="3444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累计两种损失</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257" name="Google Shape;257;p27"/>
          <p:cNvCxnSpPr>
            <a:stCxn id="256" idx="1"/>
          </p:cNvCxnSpPr>
          <p:nvPr/>
        </p:nvCxnSpPr>
        <p:spPr>
          <a:xfrm flipH="1">
            <a:off x="3757750" y="4364750"/>
            <a:ext cx="4111800" cy="3300"/>
          </a:xfrm>
          <a:prstGeom prst="straightConnector1">
            <a:avLst/>
          </a:prstGeom>
          <a:noFill/>
          <a:ln cap="flat" cmpd="sng" w="38100">
            <a:solidFill>
              <a:srgbClr val="FF0000"/>
            </a:solidFill>
            <a:prstDash val="solid"/>
            <a:round/>
            <a:headEnd len="med" w="med" type="stealth"/>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136500" y="143075"/>
            <a:ext cx="3705300" cy="4851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模型预训练代码</a:t>
            </a:r>
            <a:r>
              <a:rPr lang="en" sz="1600">
                <a:latin typeface="EB Garamond"/>
                <a:ea typeface="EB Garamond"/>
                <a:cs typeface="EB Garamond"/>
                <a:sym typeface="EB Garamond"/>
              </a:rPr>
              <a:t>: </a:t>
            </a:r>
            <a:r>
              <a:rPr lang="en" sz="1600">
                <a:latin typeface="Comic Sans MS"/>
                <a:ea typeface="Comic Sans MS"/>
                <a:cs typeface="Comic Sans MS"/>
                <a:sym typeface="Comic Sans MS"/>
              </a:rPr>
              <a:t>训练函数</a:t>
            </a:r>
            <a:endParaRPr sz="1600">
              <a:latin typeface="Comic Sans MS"/>
              <a:ea typeface="Comic Sans MS"/>
              <a:cs typeface="Comic Sans MS"/>
              <a:sym typeface="Comic Sans MS"/>
            </a:endParaRPr>
          </a:p>
        </p:txBody>
      </p:sp>
      <p:pic>
        <p:nvPicPr>
          <p:cNvPr id="263" name="Google Shape;263;p28"/>
          <p:cNvPicPr preferRelativeResize="0"/>
          <p:nvPr/>
        </p:nvPicPr>
        <p:blipFill>
          <a:blip r:embed="rId3">
            <a:alphaModFix/>
          </a:blip>
          <a:stretch>
            <a:fillRect/>
          </a:stretch>
        </p:blipFill>
        <p:spPr>
          <a:xfrm>
            <a:off x="1198201" y="759100"/>
            <a:ext cx="5632626" cy="4252100"/>
          </a:xfrm>
          <a:prstGeom prst="rect">
            <a:avLst/>
          </a:prstGeom>
          <a:noFill/>
          <a:ln>
            <a:noFill/>
          </a:ln>
        </p:spPr>
      </p:pic>
      <p:sp>
        <p:nvSpPr>
          <p:cNvPr id="264" name="Google Shape;264;p28"/>
          <p:cNvSpPr txBox="1"/>
          <p:nvPr/>
        </p:nvSpPr>
        <p:spPr>
          <a:xfrm>
            <a:off x="7288701" y="1032500"/>
            <a:ext cx="1563300" cy="4851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优化：根据损失</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更新模型参数</a:t>
            </a:r>
            <a:endParaRPr sz="1200">
              <a:solidFill>
                <a:schemeClr val="dk1"/>
              </a:solidFill>
              <a:latin typeface="Comic Sans MS"/>
              <a:ea typeface="Comic Sans MS"/>
              <a:cs typeface="Comic Sans MS"/>
              <a:sym typeface="Comic Sans MS"/>
            </a:endParaRPr>
          </a:p>
        </p:txBody>
      </p:sp>
      <p:cxnSp>
        <p:nvCxnSpPr>
          <p:cNvPr id="265" name="Google Shape;265;p28"/>
          <p:cNvCxnSpPr>
            <a:stCxn id="264" idx="1"/>
          </p:cNvCxnSpPr>
          <p:nvPr/>
        </p:nvCxnSpPr>
        <p:spPr>
          <a:xfrm flipH="1">
            <a:off x="4824501" y="1275050"/>
            <a:ext cx="2464200" cy="8700"/>
          </a:xfrm>
          <a:prstGeom prst="straightConnector1">
            <a:avLst/>
          </a:prstGeom>
          <a:noFill/>
          <a:ln cap="flat" cmpd="sng" w="38100">
            <a:solidFill>
              <a:srgbClr val="FF0000"/>
            </a:solidFill>
            <a:prstDash val="solid"/>
            <a:round/>
            <a:headEnd len="med" w="med" type="stealth"/>
            <a:tailEnd len="med" w="med" type="none"/>
          </a:ln>
        </p:spPr>
      </p:cxnSp>
      <p:sp>
        <p:nvSpPr>
          <p:cNvPr id="266" name="Google Shape;266;p28"/>
          <p:cNvSpPr txBox="1"/>
          <p:nvPr/>
        </p:nvSpPr>
        <p:spPr>
          <a:xfrm>
            <a:off x="7102326" y="2401975"/>
            <a:ext cx="1749600" cy="5385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累计一个循环周期所有批次的总损失</a:t>
            </a:r>
            <a:endParaRPr sz="1200">
              <a:solidFill>
                <a:schemeClr val="dk1"/>
              </a:solidFill>
              <a:latin typeface="Comic Sans MS"/>
              <a:ea typeface="Comic Sans MS"/>
              <a:cs typeface="Comic Sans MS"/>
              <a:sym typeface="Comic Sans MS"/>
            </a:endParaRPr>
          </a:p>
        </p:txBody>
      </p:sp>
      <p:cxnSp>
        <p:nvCxnSpPr>
          <p:cNvPr id="267" name="Google Shape;267;p28"/>
          <p:cNvCxnSpPr>
            <a:stCxn id="266" idx="1"/>
          </p:cNvCxnSpPr>
          <p:nvPr/>
        </p:nvCxnSpPr>
        <p:spPr>
          <a:xfrm rot="10800000">
            <a:off x="4483026" y="2671225"/>
            <a:ext cx="2619300" cy="0"/>
          </a:xfrm>
          <a:prstGeom prst="straightConnector1">
            <a:avLst/>
          </a:prstGeom>
          <a:noFill/>
          <a:ln cap="flat" cmpd="sng" w="38100">
            <a:solidFill>
              <a:srgbClr val="FF0000"/>
            </a:solidFill>
            <a:prstDash val="solid"/>
            <a:round/>
            <a:headEnd len="med" w="med" type="stealth"/>
            <a:tailEnd len="med" w="med" type="none"/>
          </a:ln>
        </p:spPr>
      </p:cxnSp>
      <p:sp>
        <p:nvSpPr>
          <p:cNvPr id="268" name="Google Shape;268;p28"/>
          <p:cNvSpPr txBox="1"/>
          <p:nvPr/>
        </p:nvSpPr>
        <p:spPr>
          <a:xfrm>
            <a:off x="7102276" y="3824850"/>
            <a:ext cx="1749600" cy="5385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处理完所有批次后，</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重置损失和误差值</a:t>
            </a:r>
            <a:endParaRPr sz="1200">
              <a:solidFill>
                <a:schemeClr val="dk1"/>
              </a:solidFill>
              <a:latin typeface="Comic Sans MS"/>
              <a:ea typeface="Comic Sans MS"/>
              <a:cs typeface="Comic Sans MS"/>
              <a:sym typeface="Comic Sans MS"/>
            </a:endParaRPr>
          </a:p>
        </p:txBody>
      </p:sp>
      <p:cxnSp>
        <p:nvCxnSpPr>
          <p:cNvPr id="269" name="Google Shape;269;p28"/>
          <p:cNvCxnSpPr>
            <a:stCxn id="268" idx="1"/>
          </p:cNvCxnSpPr>
          <p:nvPr/>
        </p:nvCxnSpPr>
        <p:spPr>
          <a:xfrm rot="10800000">
            <a:off x="3975676" y="4089600"/>
            <a:ext cx="3126600" cy="4500"/>
          </a:xfrm>
          <a:prstGeom prst="straightConnector1">
            <a:avLst/>
          </a:prstGeom>
          <a:noFill/>
          <a:ln cap="flat" cmpd="sng" w="38100">
            <a:solidFill>
              <a:srgbClr val="FF0000"/>
            </a:solidFill>
            <a:prstDash val="solid"/>
            <a:round/>
            <a:headEnd len="med" w="med" type="stealth"/>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80300" y="110225"/>
            <a:ext cx="3354600" cy="485100"/>
          </a:xfrm>
          <a:prstGeom prst="rect">
            <a:avLst/>
          </a:prstGeom>
          <a:solidFill>
            <a:srgbClr val="FACBFF"/>
          </a:solid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600">
                <a:latin typeface="Comic Sans MS"/>
                <a:ea typeface="Comic Sans MS"/>
                <a:cs typeface="Comic Sans MS"/>
                <a:sym typeface="Comic Sans MS"/>
              </a:rPr>
              <a:t>模型验证：保留最佳性能模型</a:t>
            </a:r>
            <a:endParaRPr b="1" sz="1600">
              <a:latin typeface="Lora"/>
              <a:ea typeface="Lora"/>
              <a:cs typeface="Lora"/>
              <a:sym typeface="Lora"/>
            </a:endParaRPr>
          </a:p>
        </p:txBody>
      </p:sp>
      <p:pic>
        <p:nvPicPr>
          <p:cNvPr id="275" name="Google Shape;275;p29"/>
          <p:cNvPicPr preferRelativeResize="0"/>
          <p:nvPr/>
        </p:nvPicPr>
        <p:blipFill>
          <a:blip r:embed="rId3">
            <a:alphaModFix/>
          </a:blip>
          <a:stretch>
            <a:fillRect/>
          </a:stretch>
        </p:blipFill>
        <p:spPr>
          <a:xfrm>
            <a:off x="4724300" y="2289075"/>
            <a:ext cx="4037203" cy="2734875"/>
          </a:xfrm>
          <a:prstGeom prst="rect">
            <a:avLst/>
          </a:prstGeom>
          <a:noFill/>
          <a:ln cap="flat" cmpd="sng" w="19050">
            <a:solidFill>
              <a:srgbClr val="741B47"/>
            </a:solidFill>
            <a:prstDash val="solid"/>
            <a:round/>
            <a:headEnd len="sm" w="sm" type="none"/>
            <a:tailEnd len="sm" w="sm" type="none"/>
          </a:ln>
        </p:spPr>
      </p:pic>
      <p:pic>
        <p:nvPicPr>
          <p:cNvPr id="276" name="Google Shape;276;p29"/>
          <p:cNvPicPr preferRelativeResize="0"/>
          <p:nvPr/>
        </p:nvPicPr>
        <p:blipFill>
          <a:blip r:embed="rId4">
            <a:alphaModFix/>
          </a:blip>
          <a:stretch>
            <a:fillRect/>
          </a:stretch>
        </p:blipFill>
        <p:spPr>
          <a:xfrm>
            <a:off x="180300" y="2289100"/>
            <a:ext cx="4070351" cy="2734874"/>
          </a:xfrm>
          <a:prstGeom prst="rect">
            <a:avLst/>
          </a:prstGeom>
          <a:noFill/>
          <a:ln cap="flat" cmpd="sng" w="19050">
            <a:solidFill>
              <a:srgbClr val="741B47"/>
            </a:solidFill>
            <a:prstDash val="solid"/>
            <a:round/>
            <a:headEnd len="sm" w="sm" type="none"/>
            <a:tailEnd len="sm" w="sm" type="none"/>
          </a:ln>
        </p:spPr>
      </p:pic>
      <p:sp>
        <p:nvSpPr>
          <p:cNvPr id="277" name="Google Shape;277;p29"/>
          <p:cNvSpPr txBox="1"/>
          <p:nvPr/>
        </p:nvSpPr>
        <p:spPr>
          <a:xfrm>
            <a:off x="6313100" y="1733800"/>
            <a:ext cx="2456700" cy="38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GPU内存使用情况:</a:t>
            </a:r>
            <a:r>
              <a:rPr lang="en">
                <a:solidFill>
                  <a:schemeClr val="dk2"/>
                </a:solidFill>
              </a:rPr>
              <a:t> 4.</a:t>
            </a:r>
            <a:r>
              <a:rPr lang="en">
                <a:solidFill>
                  <a:schemeClr val="dk2"/>
                </a:solidFill>
              </a:rPr>
              <a:t>718GB</a:t>
            </a:r>
            <a:endParaRPr>
              <a:solidFill>
                <a:schemeClr val="dk2"/>
              </a:solidFill>
            </a:endParaRPr>
          </a:p>
        </p:txBody>
      </p:sp>
      <p:sp>
        <p:nvSpPr>
          <p:cNvPr id="278" name="Google Shape;278;p29"/>
          <p:cNvSpPr txBox="1"/>
          <p:nvPr/>
        </p:nvSpPr>
        <p:spPr>
          <a:xfrm>
            <a:off x="4707700" y="711425"/>
            <a:ext cx="4070400" cy="85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计算速度：</a:t>
            </a:r>
            <a:r>
              <a:rPr lang="en">
                <a:solidFill>
                  <a:schemeClr val="dk2"/>
                </a:solidFill>
              </a:rPr>
              <a:t>大约810秒（13.5分钟）训练一个周期</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rPr b="1" lang="en">
                <a:solidFill>
                  <a:schemeClr val="dk2"/>
                </a:solidFill>
              </a:rPr>
              <a:t>总共时长：</a:t>
            </a:r>
            <a:r>
              <a:rPr lang="en">
                <a:solidFill>
                  <a:schemeClr val="dk2"/>
                </a:solidFill>
              </a:rPr>
              <a:t>81分钟 = 1小时20分钟</a:t>
            </a:r>
            <a:endParaRPr>
              <a:solidFill>
                <a:schemeClr val="dk2"/>
              </a:solidFill>
            </a:endParaRPr>
          </a:p>
        </p:txBody>
      </p:sp>
      <p:sp>
        <p:nvSpPr>
          <p:cNvPr id="279" name="Google Shape;279;p29"/>
          <p:cNvSpPr txBox="1"/>
          <p:nvPr/>
        </p:nvSpPr>
        <p:spPr>
          <a:xfrm>
            <a:off x="2709325" y="2347050"/>
            <a:ext cx="14604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训练集均方误差</a:t>
            </a:r>
            <a:endParaRPr b="1">
              <a:solidFill>
                <a:schemeClr val="dk2"/>
              </a:solidFill>
            </a:endParaRPr>
          </a:p>
        </p:txBody>
      </p:sp>
      <p:sp>
        <p:nvSpPr>
          <p:cNvPr id="280" name="Google Shape;280;p29"/>
          <p:cNvSpPr txBox="1"/>
          <p:nvPr/>
        </p:nvSpPr>
        <p:spPr>
          <a:xfrm>
            <a:off x="7301100" y="2347050"/>
            <a:ext cx="14604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验证</a:t>
            </a:r>
            <a:r>
              <a:rPr b="1" lang="en">
                <a:solidFill>
                  <a:schemeClr val="dk2"/>
                </a:solidFill>
              </a:rPr>
              <a:t>集均方误差</a:t>
            </a:r>
            <a:endParaRPr b="1">
              <a:solidFill>
                <a:schemeClr val="dk2"/>
              </a:solidFill>
            </a:endParaRPr>
          </a:p>
        </p:txBody>
      </p:sp>
      <p:sp>
        <p:nvSpPr>
          <p:cNvPr id="281" name="Google Shape;281;p29"/>
          <p:cNvSpPr txBox="1"/>
          <p:nvPr/>
        </p:nvSpPr>
        <p:spPr>
          <a:xfrm>
            <a:off x="180300" y="711425"/>
            <a:ext cx="4070400" cy="1479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预训练总数量：</a:t>
            </a:r>
            <a:r>
              <a:rPr lang="en">
                <a:solidFill>
                  <a:schemeClr val="dk2"/>
                </a:solidFill>
              </a:rPr>
              <a:t>30万人类</a:t>
            </a:r>
            <a:r>
              <a:rPr lang="en">
                <a:solidFill>
                  <a:schemeClr val="dk2"/>
                </a:solidFill>
              </a:rPr>
              <a:t>血液组织细胞 </a:t>
            </a:r>
            <a:r>
              <a:rPr i="1" lang="en" sz="1200">
                <a:solidFill>
                  <a:schemeClr val="dk2"/>
                </a:solidFill>
              </a:rPr>
              <a:t>(在GPU使用时间到期之前，我们训练的最大数据集)</a:t>
            </a:r>
            <a:endParaRPr i="1" sz="1200">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en">
                <a:solidFill>
                  <a:schemeClr val="dk2"/>
                </a:solidFill>
              </a:rPr>
              <a:t>预训练样本数量：</a:t>
            </a:r>
            <a:r>
              <a:rPr lang="en">
                <a:solidFill>
                  <a:schemeClr val="dk2"/>
                </a:solidFill>
              </a:rPr>
              <a:t>124</a:t>
            </a:r>
            <a:endParaRPr>
              <a:solidFill>
                <a:schemeClr val="dk2"/>
              </a:solidFill>
            </a:endParaRPr>
          </a:p>
          <a:p>
            <a:pPr indent="0" lvl="0" marL="0" rtl="0" algn="l">
              <a:spcBef>
                <a:spcPts val="0"/>
              </a:spcBef>
              <a:spcAft>
                <a:spcPts val="0"/>
              </a:spcAft>
              <a:buNone/>
            </a:pPr>
            <a:r>
              <a:rPr b="1" lang="en">
                <a:solidFill>
                  <a:schemeClr val="dk2"/>
                </a:solidFill>
              </a:rPr>
              <a:t>训练集：</a:t>
            </a:r>
            <a:r>
              <a:rPr lang="en">
                <a:solidFill>
                  <a:schemeClr val="dk2"/>
                </a:solidFill>
              </a:rPr>
              <a:t>290933 细胞</a:t>
            </a:r>
            <a:endParaRPr>
              <a:solidFill>
                <a:schemeClr val="dk2"/>
              </a:solidFill>
            </a:endParaRPr>
          </a:p>
          <a:p>
            <a:pPr indent="0" lvl="0" marL="0" rtl="0" algn="l">
              <a:spcBef>
                <a:spcPts val="0"/>
              </a:spcBef>
              <a:spcAft>
                <a:spcPts val="0"/>
              </a:spcAft>
              <a:buNone/>
            </a:pPr>
            <a:r>
              <a:rPr b="1" lang="en">
                <a:solidFill>
                  <a:schemeClr val="dk2"/>
                </a:solidFill>
              </a:rPr>
              <a:t>验证集：</a:t>
            </a:r>
            <a:r>
              <a:rPr lang="en">
                <a:solidFill>
                  <a:schemeClr val="dk2"/>
                </a:solidFill>
              </a:rPr>
              <a:t>8998 细</a:t>
            </a:r>
            <a:r>
              <a:rPr lang="en">
                <a:solidFill>
                  <a:schemeClr val="dk2"/>
                </a:solidFill>
              </a:rPr>
              <a:t>胞</a:t>
            </a:r>
            <a:endParaRPr>
              <a:solidFill>
                <a:schemeClr val="dk2"/>
              </a:solidFill>
            </a:endParaRPr>
          </a:p>
        </p:txBody>
      </p:sp>
      <p:sp>
        <p:nvSpPr>
          <p:cNvPr id="282" name="Google Shape;282;p29"/>
          <p:cNvSpPr txBox="1"/>
          <p:nvPr/>
        </p:nvSpPr>
        <p:spPr>
          <a:xfrm>
            <a:off x="4716000" y="1733800"/>
            <a:ext cx="1562700" cy="38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屏蔽百分比：</a:t>
            </a:r>
            <a:r>
              <a:rPr lang="en">
                <a:solidFill>
                  <a:schemeClr val="dk2"/>
                </a:solidFill>
              </a:rPr>
              <a:t>0.5</a:t>
            </a:r>
            <a:endParaRPr>
              <a:solidFill>
                <a:schemeClr val="dk2"/>
              </a:solidFill>
            </a:endParaRPr>
          </a:p>
        </p:txBody>
      </p:sp>
      <p:sp>
        <p:nvSpPr>
          <p:cNvPr id="283" name="Google Shape;283;p29"/>
          <p:cNvSpPr txBox="1"/>
          <p:nvPr/>
        </p:nvSpPr>
        <p:spPr>
          <a:xfrm>
            <a:off x="3926000" y="126725"/>
            <a:ext cx="4843800" cy="45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ora"/>
                <a:ea typeface="Lora"/>
                <a:cs typeface="Lora"/>
                <a:sym typeface="Lora"/>
              </a:rPr>
              <a:t>最佳性能模型 (best_model.pt): 保存Transformer模型参数</a:t>
            </a:r>
            <a:endParaRPr>
              <a:solidFill>
                <a:schemeClr val="dk2"/>
              </a:solidFill>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nvSpPr>
        <p:spPr>
          <a:xfrm>
            <a:off x="301275" y="1373750"/>
            <a:ext cx="2071500" cy="706200"/>
          </a:xfrm>
          <a:prstGeom prst="rect">
            <a:avLst/>
          </a:prstGeom>
          <a:solidFill>
            <a:srgbClr val="D0F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加载数据</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分成参考集与测试集</a:t>
            </a:r>
            <a:endParaRPr>
              <a:solidFill>
                <a:schemeClr val="dk2"/>
              </a:solidFill>
              <a:latin typeface="Comfortaa"/>
              <a:ea typeface="Comfortaa"/>
              <a:cs typeface="Comfortaa"/>
              <a:sym typeface="Comfortaa"/>
            </a:endParaRPr>
          </a:p>
        </p:txBody>
      </p:sp>
      <p:sp>
        <p:nvSpPr>
          <p:cNvPr id="289" name="Google Shape;289;p30"/>
          <p:cNvSpPr txBox="1"/>
          <p:nvPr/>
        </p:nvSpPr>
        <p:spPr>
          <a:xfrm>
            <a:off x="3536250" y="1349600"/>
            <a:ext cx="2071500" cy="754500"/>
          </a:xfrm>
          <a:prstGeom prst="rect">
            <a:avLst/>
          </a:prstGeom>
          <a:solidFill>
            <a:srgbClr val="CBF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预处理1</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基于单细胞的初步处理</a:t>
            </a:r>
            <a:endParaRPr>
              <a:solidFill>
                <a:schemeClr val="dk2"/>
              </a:solidFill>
              <a:latin typeface="Comfortaa"/>
              <a:ea typeface="Comfortaa"/>
              <a:cs typeface="Comfortaa"/>
              <a:sym typeface="Comfortaa"/>
            </a:endParaRPr>
          </a:p>
        </p:txBody>
      </p:sp>
      <p:sp>
        <p:nvSpPr>
          <p:cNvPr id="290" name="Google Shape;290;p30"/>
          <p:cNvSpPr txBox="1"/>
          <p:nvPr/>
        </p:nvSpPr>
        <p:spPr>
          <a:xfrm>
            <a:off x="3536250" y="3123000"/>
            <a:ext cx="2071500" cy="645600"/>
          </a:xfrm>
          <a:prstGeom prst="rect">
            <a:avLst/>
          </a:prstGeom>
          <a:solidFill>
            <a:srgbClr val="FFD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模型</a:t>
            </a:r>
            <a:r>
              <a:rPr b="1" lang="en">
                <a:solidFill>
                  <a:schemeClr val="dk2"/>
                </a:solidFill>
                <a:latin typeface="Comfortaa"/>
                <a:ea typeface="Comfortaa"/>
                <a:cs typeface="Comfortaa"/>
                <a:sym typeface="Comfortaa"/>
              </a:rPr>
              <a:t>训练</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调整损失函数</a:t>
            </a:r>
            <a:endParaRPr>
              <a:solidFill>
                <a:schemeClr val="dk2"/>
              </a:solidFill>
              <a:latin typeface="Comfortaa"/>
              <a:ea typeface="Comfortaa"/>
              <a:cs typeface="Comfortaa"/>
              <a:sym typeface="Comfortaa"/>
            </a:endParaRPr>
          </a:p>
        </p:txBody>
      </p:sp>
      <p:sp>
        <p:nvSpPr>
          <p:cNvPr id="291" name="Google Shape;291;p30"/>
          <p:cNvSpPr txBox="1"/>
          <p:nvPr/>
        </p:nvSpPr>
        <p:spPr>
          <a:xfrm>
            <a:off x="301275" y="3123125"/>
            <a:ext cx="2071500" cy="645600"/>
          </a:xfrm>
          <a:prstGeom prst="rect">
            <a:avLst/>
          </a:prstGeom>
          <a:solidFill>
            <a:srgbClr val="FAC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模型</a:t>
            </a:r>
            <a:r>
              <a:rPr b="1" lang="en">
                <a:solidFill>
                  <a:schemeClr val="dk2"/>
                </a:solidFill>
                <a:latin typeface="Comfortaa"/>
                <a:ea typeface="Comfortaa"/>
                <a:cs typeface="Comfortaa"/>
                <a:sym typeface="Comfortaa"/>
              </a:rPr>
              <a:t>测试</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可视化嵌入与混淆矩阵</a:t>
            </a:r>
            <a:endParaRPr>
              <a:solidFill>
                <a:schemeClr val="dk2"/>
              </a:solidFill>
              <a:latin typeface="Comfortaa"/>
              <a:ea typeface="Comfortaa"/>
              <a:cs typeface="Comfortaa"/>
              <a:sym typeface="Comfortaa"/>
            </a:endParaRPr>
          </a:p>
        </p:txBody>
      </p:sp>
      <p:sp>
        <p:nvSpPr>
          <p:cNvPr id="292" name="Google Shape;292;p30"/>
          <p:cNvSpPr txBox="1"/>
          <p:nvPr/>
        </p:nvSpPr>
        <p:spPr>
          <a:xfrm>
            <a:off x="6633925" y="3123000"/>
            <a:ext cx="2071500" cy="645600"/>
          </a:xfrm>
          <a:prstGeom prst="rect">
            <a:avLst/>
          </a:prstGeom>
          <a:solidFill>
            <a:srgbClr val="FFCC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加载预训练过的模型</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设定模型参数</a:t>
            </a:r>
            <a:endParaRPr>
              <a:solidFill>
                <a:schemeClr val="dk2"/>
              </a:solidFill>
              <a:latin typeface="Comfortaa"/>
              <a:ea typeface="Comfortaa"/>
              <a:cs typeface="Comfortaa"/>
              <a:sym typeface="Comfortaa"/>
            </a:endParaRPr>
          </a:p>
        </p:txBody>
      </p:sp>
      <p:sp>
        <p:nvSpPr>
          <p:cNvPr id="293" name="Google Shape;293;p30"/>
          <p:cNvSpPr txBox="1"/>
          <p:nvPr/>
        </p:nvSpPr>
        <p:spPr>
          <a:xfrm>
            <a:off x="301275" y="226500"/>
            <a:ext cx="32451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omfortaa"/>
                <a:ea typeface="Comfortaa"/>
                <a:cs typeface="Comfortaa"/>
                <a:sym typeface="Comfortaa"/>
              </a:rPr>
              <a:t>2. 微调</a:t>
            </a:r>
            <a:r>
              <a:rPr lang="en" sz="1800">
                <a:solidFill>
                  <a:schemeClr val="dk2"/>
                </a:solidFill>
                <a:latin typeface="Comfortaa"/>
                <a:ea typeface="Comfortaa"/>
                <a:cs typeface="Comfortaa"/>
                <a:sym typeface="Comfortaa"/>
              </a:rPr>
              <a:t>：</a:t>
            </a:r>
            <a:r>
              <a:rPr lang="en" sz="1800">
                <a:solidFill>
                  <a:schemeClr val="dk2"/>
                </a:solidFill>
                <a:latin typeface="Comfortaa"/>
                <a:ea typeface="Comfortaa"/>
                <a:cs typeface="Comfortaa"/>
                <a:sym typeface="Comfortaa"/>
              </a:rPr>
              <a:t>细胞类型注释</a:t>
            </a:r>
            <a:endParaRPr sz="1800">
              <a:solidFill>
                <a:schemeClr val="dk2"/>
              </a:solidFill>
              <a:latin typeface="Comfortaa"/>
              <a:ea typeface="Comfortaa"/>
              <a:cs typeface="Comfortaa"/>
              <a:sym typeface="Comfortaa"/>
            </a:endParaRPr>
          </a:p>
        </p:txBody>
      </p:sp>
      <p:sp>
        <p:nvSpPr>
          <p:cNvPr id="294" name="Google Shape;294;p30"/>
          <p:cNvSpPr txBox="1"/>
          <p:nvPr/>
        </p:nvSpPr>
        <p:spPr>
          <a:xfrm>
            <a:off x="6633925" y="1349600"/>
            <a:ext cx="2071500" cy="754500"/>
          </a:xfrm>
          <a:prstGeom prst="rect">
            <a:avLst/>
          </a:prstGeom>
          <a:solidFill>
            <a:srgbClr val="DBE3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预处理2</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为训练做进一步的调整</a:t>
            </a:r>
            <a:endParaRPr>
              <a:solidFill>
                <a:schemeClr val="dk2"/>
              </a:solidFill>
              <a:latin typeface="Comfortaa"/>
              <a:ea typeface="Comfortaa"/>
              <a:cs typeface="Comfortaa"/>
              <a:sym typeface="Comfortaa"/>
            </a:endParaRPr>
          </a:p>
        </p:txBody>
      </p:sp>
      <p:cxnSp>
        <p:nvCxnSpPr>
          <p:cNvPr id="295" name="Google Shape;295;p30"/>
          <p:cNvCxnSpPr>
            <a:stCxn id="288" idx="3"/>
            <a:endCxn id="289" idx="1"/>
          </p:cNvCxnSpPr>
          <p:nvPr/>
        </p:nvCxnSpPr>
        <p:spPr>
          <a:xfrm>
            <a:off x="2372775" y="1726850"/>
            <a:ext cx="1163400" cy="0"/>
          </a:xfrm>
          <a:prstGeom prst="straightConnector1">
            <a:avLst/>
          </a:prstGeom>
          <a:noFill/>
          <a:ln cap="flat" cmpd="sng" w="28575">
            <a:solidFill>
              <a:schemeClr val="dk2"/>
            </a:solidFill>
            <a:prstDash val="solid"/>
            <a:round/>
            <a:headEnd len="med" w="med" type="none"/>
            <a:tailEnd len="med" w="med" type="stealth"/>
          </a:ln>
        </p:spPr>
      </p:cxnSp>
      <p:cxnSp>
        <p:nvCxnSpPr>
          <p:cNvPr id="296" name="Google Shape;296;p30"/>
          <p:cNvCxnSpPr>
            <a:endCxn id="294" idx="1"/>
          </p:cNvCxnSpPr>
          <p:nvPr/>
        </p:nvCxnSpPr>
        <p:spPr>
          <a:xfrm flipH="1" rot="10800000">
            <a:off x="5607625" y="1726850"/>
            <a:ext cx="1026300" cy="2100"/>
          </a:xfrm>
          <a:prstGeom prst="straightConnector1">
            <a:avLst/>
          </a:prstGeom>
          <a:noFill/>
          <a:ln cap="flat" cmpd="sng" w="28575">
            <a:solidFill>
              <a:schemeClr val="dk2"/>
            </a:solidFill>
            <a:prstDash val="solid"/>
            <a:round/>
            <a:headEnd len="med" w="med" type="none"/>
            <a:tailEnd len="med" w="med" type="stealth"/>
          </a:ln>
        </p:spPr>
      </p:cxnSp>
      <p:cxnSp>
        <p:nvCxnSpPr>
          <p:cNvPr id="297" name="Google Shape;297;p30"/>
          <p:cNvCxnSpPr>
            <a:stCxn id="294" idx="2"/>
            <a:endCxn id="292" idx="0"/>
          </p:cNvCxnSpPr>
          <p:nvPr/>
        </p:nvCxnSpPr>
        <p:spPr>
          <a:xfrm>
            <a:off x="7669675" y="2104100"/>
            <a:ext cx="0" cy="1018800"/>
          </a:xfrm>
          <a:prstGeom prst="straightConnector1">
            <a:avLst/>
          </a:prstGeom>
          <a:noFill/>
          <a:ln cap="flat" cmpd="sng" w="28575">
            <a:solidFill>
              <a:schemeClr val="dk2"/>
            </a:solidFill>
            <a:prstDash val="solid"/>
            <a:round/>
            <a:headEnd len="med" w="med" type="none"/>
            <a:tailEnd len="med" w="med" type="stealth"/>
          </a:ln>
        </p:spPr>
      </p:cxnSp>
      <p:cxnSp>
        <p:nvCxnSpPr>
          <p:cNvPr id="298" name="Google Shape;298;p30"/>
          <p:cNvCxnSpPr>
            <a:stCxn id="292" idx="1"/>
            <a:endCxn id="290" idx="3"/>
          </p:cNvCxnSpPr>
          <p:nvPr/>
        </p:nvCxnSpPr>
        <p:spPr>
          <a:xfrm rot="10800000">
            <a:off x="5607625" y="3445800"/>
            <a:ext cx="1026300" cy="0"/>
          </a:xfrm>
          <a:prstGeom prst="straightConnector1">
            <a:avLst/>
          </a:prstGeom>
          <a:noFill/>
          <a:ln cap="flat" cmpd="sng" w="28575">
            <a:solidFill>
              <a:schemeClr val="dk2"/>
            </a:solidFill>
            <a:prstDash val="solid"/>
            <a:round/>
            <a:headEnd len="med" w="med" type="none"/>
            <a:tailEnd len="med" w="med" type="stealth"/>
          </a:ln>
        </p:spPr>
      </p:cxnSp>
      <p:cxnSp>
        <p:nvCxnSpPr>
          <p:cNvPr id="299" name="Google Shape;299;p30"/>
          <p:cNvCxnSpPr>
            <a:stCxn id="290" idx="1"/>
            <a:endCxn id="291" idx="3"/>
          </p:cNvCxnSpPr>
          <p:nvPr/>
        </p:nvCxnSpPr>
        <p:spPr>
          <a:xfrm rot="10800000">
            <a:off x="2372850" y="3445800"/>
            <a:ext cx="1163400" cy="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311700" y="208550"/>
            <a:ext cx="3837000" cy="454500"/>
          </a:xfrm>
          <a:prstGeom prst="rect">
            <a:avLst/>
          </a:prstGeom>
          <a:solidFill>
            <a:srgbClr val="D0FFB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将数据分成参考集与测试集</a:t>
            </a:r>
            <a:endParaRPr sz="1600">
              <a:latin typeface="Comic Sans MS"/>
              <a:ea typeface="Comic Sans MS"/>
              <a:cs typeface="Comic Sans MS"/>
              <a:sym typeface="Comic Sans MS"/>
            </a:endParaRPr>
          </a:p>
        </p:txBody>
      </p:sp>
      <p:sp>
        <p:nvSpPr>
          <p:cNvPr id="305" name="Google Shape;305;p31"/>
          <p:cNvSpPr/>
          <p:nvPr/>
        </p:nvSpPr>
        <p:spPr>
          <a:xfrm>
            <a:off x="321525" y="1026600"/>
            <a:ext cx="4040700" cy="3635700"/>
          </a:xfrm>
          <a:prstGeom prst="ellipse">
            <a:avLst/>
          </a:prstGeom>
          <a:solidFill>
            <a:srgbClr val="8DEC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6" name="Google Shape;306;p31"/>
          <p:cNvSpPr/>
          <p:nvPr/>
        </p:nvSpPr>
        <p:spPr>
          <a:xfrm>
            <a:off x="4910975" y="1026600"/>
            <a:ext cx="4040700" cy="3635700"/>
          </a:xfrm>
          <a:prstGeom prst="ellipse">
            <a:avLst/>
          </a:prstGeom>
          <a:solidFill>
            <a:srgbClr val="CBF8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7" name="Google Shape;307;p31"/>
          <p:cNvSpPr txBox="1"/>
          <p:nvPr/>
        </p:nvSpPr>
        <p:spPr>
          <a:xfrm>
            <a:off x="1390125" y="1347350"/>
            <a:ext cx="19035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mic Sans MS"/>
                <a:ea typeface="Comic Sans MS"/>
                <a:cs typeface="Comic Sans MS"/>
                <a:sym typeface="Comic Sans MS"/>
              </a:rPr>
              <a:t>参考集</a:t>
            </a:r>
            <a:endParaRPr sz="1800">
              <a:solidFill>
                <a:schemeClr val="dk1"/>
              </a:solidFill>
              <a:latin typeface="Comic Sans MS"/>
              <a:ea typeface="Comic Sans MS"/>
              <a:cs typeface="Comic Sans MS"/>
              <a:sym typeface="Comic Sans MS"/>
            </a:endParaRPr>
          </a:p>
        </p:txBody>
      </p:sp>
      <p:sp>
        <p:nvSpPr>
          <p:cNvPr id="308" name="Google Shape;308;p31"/>
          <p:cNvSpPr txBox="1"/>
          <p:nvPr/>
        </p:nvSpPr>
        <p:spPr>
          <a:xfrm>
            <a:off x="5979575" y="1347350"/>
            <a:ext cx="19035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mic Sans MS"/>
                <a:ea typeface="Comic Sans MS"/>
                <a:cs typeface="Comic Sans MS"/>
                <a:sym typeface="Comic Sans MS"/>
              </a:rPr>
              <a:t>测试集</a:t>
            </a:r>
            <a:endParaRPr sz="1800">
              <a:solidFill>
                <a:schemeClr val="dk1"/>
              </a:solidFill>
              <a:latin typeface="Comic Sans MS"/>
              <a:ea typeface="Comic Sans MS"/>
              <a:cs typeface="Comic Sans MS"/>
              <a:sym typeface="Comic Sans MS"/>
            </a:endParaRPr>
          </a:p>
        </p:txBody>
      </p:sp>
      <p:sp>
        <p:nvSpPr>
          <p:cNvPr id="309" name="Google Shape;309;p31"/>
          <p:cNvSpPr txBox="1"/>
          <p:nvPr/>
        </p:nvSpPr>
        <p:spPr>
          <a:xfrm>
            <a:off x="796575" y="1796475"/>
            <a:ext cx="31011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mic Sans MS"/>
                <a:ea typeface="Comic Sans MS"/>
                <a:cs typeface="Comic Sans MS"/>
                <a:sym typeface="Comic Sans MS"/>
              </a:rPr>
              <a:t>参考</a:t>
            </a:r>
            <a:r>
              <a:rPr lang="en" sz="1800">
                <a:solidFill>
                  <a:schemeClr val="dk1"/>
                </a:solidFill>
                <a:latin typeface="Comic Sans MS"/>
                <a:ea typeface="Comic Sans MS"/>
                <a:cs typeface="Comic Sans MS"/>
                <a:sym typeface="Comic Sans MS"/>
              </a:rPr>
              <a:t>数据带有相对应的细胞类型标签。训练中需要对比预测与实际标签。</a:t>
            </a:r>
            <a:endParaRPr sz="1800">
              <a:solidFill>
                <a:schemeClr val="dk1"/>
              </a:solidFill>
              <a:latin typeface="Comic Sans MS"/>
              <a:ea typeface="Comic Sans MS"/>
              <a:cs typeface="Comic Sans MS"/>
              <a:sym typeface="Comic Sans MS"/>
            </a:endParaRPr>
          </a:p>
        </p:txBody>
      </p:sp>
      <p:sp>
        <p:nvSpPr>
          <p:cNvPr id="310" name="Google Shape;310;p31"/>
          <p:cNvSpPr txBox="1"/>
          <p:nvPr/>
        </p:nvSpPr>
        <p:spPr>
          <a:xfrm>
            <a:off x="5327375" y="1796475"/>
            <a:ext cx="32079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mic Sans MS"/>
                <a:ea typeface="Comic Sans MS"/>
                <a:cs typeface="Comic Sans MS"/>
                <a:sym typeface="Comic Sans MS"/>
              </a:rPr>
              <a:t>应用训练过的模型预测未见过的细胞的类型。可视化细胞嵌入类型与混淆矩阵。</a:t>
            </a:r>
            <a:endParaRPr sz="1800">
              <a:solidFill>
                <a:schemeClr val="dk1"/>
              </a:solidFill>
              <a:latin typeface="Comic Sans MS"/>
              <a:ea typeface="Comic Sans MS"/>
              <a:cs typeface="Comic Sans MS"/>
              <a:sym typeface="Comic Sans MS"/>
            </a:endParaRPr>
          </a:p>
        </p:txBody>
      </p:sp>
      <p:pic>
        <p:nvPicPr>
          <p:cNvPr id="311" name="Google Shape;311;p31"/>
          <p:cNvPicPr preferRelativeResize="0"/>
          <p:nvPr/>
        </p:nvPicPr>
        <p:blipFill rotWithShape="1">
          <a:blip r:embed="rId3">
            <a:alphaModFix/>
          </a:blip>
          <a:srcRect b="0" l="19814" r="22869" t="0"/>
          <a:stretch/>
        </p:blipFill>
        <p:spPr>
          <a:xfrm>
            <a:off x="1483749" y="2926412"/>
            <a:ext cx="1716250" cy="1374975"/>
          </a:xfrm>
          <a:prstGeom prst="rect">
            <a:avLst/>
          </a:prstGeom>
          <a:noFill/>
          <a:ln>
            <a:noFill/>
          </a:ln>
        </p:spPr>
      </p:pic>
      <p:pic>
        <p:nvPicPr>
          <p:cNvPr id="312" name="Google Shape;312;p31"/>
          <p:cNvPicPr preferRelativeResize="0"/>
          <p:nvPr/>
        </p:nvPicPr>
        <p:blipFill>
          <a:blip r:embed="rId4">
            <a:alphaModFix/>
          </a:blip>
          <a:stretch>
            <a:fillRect/>
          </a:stretch>
        </p:blipFill>
        <p:spPr>
          <a:xfrm>
            <a:off x="5591803" y="3184830"/>
            <a:ext cx="1262675" cy="858150"/>
          </a:xfrm>
          <a:prstGeom prst="rect">
            <a:avLst/>
          </a:prstGeom>
          <a:noFill/>
          <a:ln>
            <a:noFill/>
          </a:ln>
        </p:spPr>
      </p:pic>
      <p:pic>
        <p:nvPicPr>
          <p:cNvPr id="313" name="Google Shape;313;p31"/>
          <p:cNvPicPr preferRelativeResize="0"/>
          <p:nvPr/>
        </p:nvPicPr>
        <p:blipFill>
          <a:blip r:embed="rId5">
            <a:alphaModFix/>
          </a:blip>
          <a:stretch>
            <a:fillRect/>
          </a:stretch>
        </p:blipFill>
        <p:spPr>
          <a:xfrm>
            <a:off x="7055150" y="3056720"/>
            <a:ext cx="1315000" cy="9862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58675" y="131250"/>
            <a:ext cx="5187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omic Sans MS"/>
                <a:ea typeface="Comic Sans MS"/>
                <a:cs typeface="Comic Sans MS"/>
                <a:sym typeface="Comic Sans MS"/>
              </a:rPr>
              <a:t>项</a:t>
            </a:r>
            <a:r>
              <a:rPr b="1" lang="en" sz="1800">
                <a:solidFill>
                  <a:schemeClr val="dk1"/>
                </a:solidFill>
                <a:latin typeface="Comic Sans MS"/>
                <a:ea typeface="Comic Sans MS"/>
                <a:cs typeface="Comic Sans MS"/>
                <a:sym typeface="Comic Sans MS"/>
              </a:rPr>
              <a:t>目背景</a:t>
            </a:r>
            <a:r>
              <a:rPr b="1" lang="en" sz="1800">
                <a:solidFill>
                  <a:schemeClr val="dk1"/>
                </a:solidFill>
                <a:latin typeface="Comic Sans MS"/>
                <a:ea typeface="Comic Sans MS"/>
                <a:cs typeface="Comic Sans MS"/>
                <a:sym typeface="Comic Sans MS"/>
              </a:rPr>
              <a:t>：大语言模型</a:t>
            </a:r>
            <a:endParaRPr b="1" sz="1800">
              <a:solidFill>
                <a:schemeClr val="dk1"/>
              </a:solidFill>
              <a:latin typeface="Comic Sans MS"/>
              <a:ea typeface="Comic Sans MS"/>
              <a:cs typeface="Comic Sans MS"/>
              <a:sym typeface="Comic Sans MS"/>
            </a:endParaRPr>
          </a:p>
        </p:txBody>
      </p:sp>
      <p:sp>
        <p:nvSpPr>
          <p:cNvPr id="62" name="Google Shape;62;p14"/>
          <p:cNvSpPr txBox="1"/>
          <p:nvPr/>
        </p:nvSpPr>
        <p:spPr>
          <a:xfrm>
            <a:off x="158675" y="1430250"/>
            <a:ext cx="4842000" cy="201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omic Sans MS"/>
                <a:ea typeface="Comic Sans MS"/>
                <a:cs typeface="Comic Sans MS"/>
                <a:sym typeface="Comic Sans MS"/>
              </a:rPr>
              <a:t>生成式人工智能 </a:t>
            </a:r>
            <a:r>
              <a:rPr lang="en">
                <a:solidFill>
                  <a:schemeClr val="dk1"/>
                </a:solidFill>
                <a:latin typeface="Lora"/>
                <a:ea typeface="Lora"/>
                <a:cs typeface="Lora"/>
                <a:sym typeface="Lora"/>
              </a:rPr>
              <a:t>(GenAI)</a:t>
            </a:r>
            <a:r>
              <a:rPr lang="en">
                <a:solidFill>
                  <a:schemeClr val="dk1"/>
                </a:solidFill>
                <a:latin typeface="Comic Sans MS"/>
                <a:ea typeface="Comic Sans MS"/>
                <a:cs typeface="Comic Sans MS"/>
                <a:sym typeface="Comic Sans MS"/>
              </a:rPr>
              <a:t> 是人工智能的一个分支，可以创造现实世界中文本、图像、音乐和其他形式的媒体。</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omic Sans MS"/>
                <a:ea typeface="Comic Sans MS"/>
                <a:cs typeface="Comic Sans MS"/>
                <a:sym typeface="Comic Sans MS"/>
              </a:rPr>
              <a:t>大型语言模型 </a:t>
            </a:r>
            <a:r>
              <a:rPr lang="en">
                <a:solidFill>
                  <a:schemeClr val="dk1"/>
                </a:solidFill>
                <a:latin typeface="Lora"/>
                <a:ea typeface="Lora"/>
                <a:cs typeface="Lora"/>
                <a:sym typeface="Lora"/>
              </a:rPr>
              <a:t>(LLM)</a:t>
            </a:r>
            <a:r>
              <a:rPr lang="en">
                <a:solidFill>
                  <a:schemeClr val="dk1"/>
                </a:solidFill>
                <a:latin typeface="Comic Sans MS"/>
                <a:ea typeface="Comic Sans MS"/>
                <a:cs typeface="Comic Sans MS"/>
                <a:sym typeface="Comic Sans MS"/>
              </a:rPr>
              <a:t>，如 </a:t>
            </a:r>
            <a:r>
              <a:rPr lang="en">
                <a:solidFill>
                  <a:schemeClr val="dk1"/>
                </a:solidFill>
                <a:latin typeface="Lora"/>
                <a:ea typeface="Lora"/>
                <a:cs typeface="Lora"/>
                <a:sym typeface="Lora"/>
              </a:rPr>
              <a:t>GPT (</a:t>
            </a:r>
            <a:r>
              <a:rPr lang="en">
                <a:solidFill>
                  <a:schemeClr val="dk1"/>
                </a:solidFill>
                <a:latin typeface="Comic Sans MS"/>
                <a:ea typeface="Comic Sans MS"/>
                <a:cs typeface="Comic Sans MS"/>
                <a:sym typeface="Comic Sans MS"/>
              </a:rPr>
              <a:t>生成预训练转换器</a:t>
            </a:r>
            <a:r>
              <a:rPr lang="en">
                <a:solidFill>
                  <a:schemeClr val="dk1"/>
                </a:solidFill>
                <a:latin typeface="Lora"/>
                <a:ea typeface="Lora"/>
                <a:cs typeface="Lora"/>
                <a:sym typeface="Lora"/>
              </a:rPr>
              <a:t>)</a:t>
            </a:r>
            <a:r>
              <a:rPr lang="en">
                <a:solidFill>
                  <a:schemeClr val="dk1"/>
                </a:solidFill>
                <a:latin typeface="Comic Sans MS"/>
                <a:ea typeface="Comic Sans MS"/>
                <a:cs typeface="Comic Sans MS"/>
                <a:sym typeface="Comic Sans MS"/>
              </a:rPr>
              <a:t>，是一种生成式人工智能模型。</a:t>
            </a:r>
            <a:r>
              <a:rPr lang="en">
                <a:solidFill>
                  <a:schemeClr val="dk1"/>
                </a:solidFill>
                <a:latin typeface="Lora"/>
                <a:ea typeface="Lora"/>
                <a:cs typeface="Lora"/>
                <a:sym typeface="Lora"/>
              </a:rPr>
              <a:t>LLM </a:t>
            </a:r>
            <a:r>
              <a:rPr lang="en">
                <a:solidFill>
                  <a:schemeClr val="dk1"/>
                </a:solidFill>
                <a:latin typeface="Comic Sans MS"/>
                <a:ea typeface="Comic Sans MS"/>
                <a:cs typeface="Comic Sans MS"/>
                <a:sym typeface="Comic Sans MS"/>
              </a:rPr>
              <a:t>通过广泛的数据集学习如何处理和生成自然语言来进行翻译和对话等任务。</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p:txBody>
      </p:sp>
      <p:pic>
        <p:nvPicPr>
          <p:cNvPr id="63" name="Google Shape;63;p14"/>
          <p:cNvPicPr preferRelativeResize="0"/>
          <p:nvPr/>
        </p:nvPicPr>
        <p:blipFill>
          <a:blip r:embed="rId3">
            <a:alphaModFix/>
          </a:blip>
          <a:stretch>
            <a:fillRect/>
          </a:stretch>
        </p:blipFill>
        <p:spPr>
          <a:xfrm>
            <a:off x="5216700" y="1430238"/>
            <a:ext cx="3652826" cy="22830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190650" y="203400"/>
            <a:ext cx="4963500" cy="485100"/>
          </a:xfrm>
          <a:prstGeom prst="rect">
            <a:avLst/>
          </a:prstGeom>
          <a:solidFill>
            <a:srgbClr val="CBF8F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预处理</a:t>
            </a:r>
            <a:r>
              <a:rPr lang="en" sz="1600">
                <a:latin typeface="Comic Sans MS"/>
                <a:ea typeface="Comic Sans MS"/>
                <a:cs typeface="Comic Sans MS"/>
                <a:sym typeface="Comic Sans MS"/>
              </a:rPr>
              <a:t>参考集与测试集</a:t>
            </a:r>
            <a:r>
              <a:rPr lang="en" sz="1600">
                <a:latin typeface="EB Garamond"/>
                <a:ea typeface="EB Garamond"/>
                <a:cs typeface="EB Garamond"/>
                <a:sym typeface="EB Garamond"/>
              </a:rPr>
              <a:t>:</a:t>
            </a:r>
            <a:r>
              <a:rPr lang="en" sz="1600">
                <a:latin typeface="EB Garamond"/>
                <a:ea typeface="EB Garamond"/>
                <a:cs typeface="EB Garamond"/>
                <a:sym typeface="EB Garamond"/>
              </a:rPr>
              <a:t> </a:t>
            </a:r>
            <a:r>
              <a:rPr lang="en" sz="1600">
                <a:latin typeface="Comic Sans MS"/>
                <a:ea typeface="Comic Sans MS"/>
                <a:cs typeface="Comic Sans MS"/>
                <a:sym typeface="Comic Sans MS"/>
              </a:rPr>
              <a:t>基于单细胞的初步处理</a:t>
            </a:r>
            <a:endParaRPr sz="1600">
              <a:latin typeface="Comic Sans MS"/>
              <a:ea typeface="Comic Sans MS"/>
              <a:cs typeface="Comic Sans MS"/>
              <a:sym typeface="Comic Sans MS"/>
            </a:endParaRPr>
          </a:p>
        </p:txBody>
      </p:sp>
      <p:sp>
        <p:nvSpPr>
          <p:cNvPr id="319" name="Google Shape;319;p32"/>
          <p:cNvSpPr txBox="1"/>
          <p:nvPr>
            <p:ph idx="1" type="body"/>
          </p:nvPr>
        </p:nvSpPr>
        <p:spPr>
          <a:xfrm>
            <a:off x="190650" y="699825"/>
            <a:ext cx="4240500" cy="861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对整个矩阵中的每个细胞的总数进行规范化</a:t>
            </a:r>
            <a:endParaRPr sz="1400">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对整个矩阵中的连续表达量进行离散式分箱</a:t>
            </a:r>
            <a:endParaRPr sz="1400">
              <a:solidFill>
                <a:schemeClr val="dk1"/>
              </a:solidFill>
              <a:latin typeface="Comic Sans MS"/>
              <a:ea typeface="Comic Sans MS"/>
              <a:cs typeface="Comic Sans MS"/>
              <a:sym typeface="Comic Sans MS"/>
            </a:endParaRPr>
          </a:p>
        </p:txBody>
      </p:sp>
      <p:sp>
        <p:nvSpPr>
          <p:cNvPr id="320" name="Google Shape;320;p32"/>
          <p:cNvSpPr txBox="1"/>
          <p:nvPr>
            <p:ph type="title"/>
          </p:nvPr>
        </p:nvSpPr>
        <p:spPr>
          <a:xfrm>
            <a:off x="190650" y="1408225"/>
            <a:ext cx="4963500" cy="485100"/>
          </a:xfrm>
          <a:prstGeom prst="rect">
            <a:avLst/>
          </a:prstGeom>
          <a:solidFill>
            <a:srgbClr val="DBE3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mic Sans MS"/>
                <a:ea typeface="Comic Sans MS"/>
                <a:cs typeface="Comic Sans MS"/>
                <a:sym typeface="Comic Sans MS"/>
              </a:rPr>
              <a:t>预处理</a:t>
            </a:r>
            <a:r>
              <a:rPr lang="en" sz="1600">
                <a:latin typeface="Comic Sans MS"/>
                <a:ea typeface="Comic Sans MS"/>
                <a:cs typeface="Comic Sans MS"/>
                <a:sym typeface="Comic Sans MS"/>
              </a:rPr>
              <a:t>参考集 </a:t>
            </a:r>
            <a:r>
              <a:rPr lang="en" sz="1400">
                <a:latin typeface="Lora"/>
                <a:ea typeface="Lora"/>
                <a:cs typeface="Lora"/>
                <a:sym typeface="Lora"/>
              </a:rPr>
              <a:t>2</a:t>
            </a:r>
            <a:r>
              <a:rPr lang="en" sz="1600">
                <a:latin typeface="EB Garamond"/>
                <a:ea typeface="EB Garamond"/>
                <a:cs typeface="EB Garamond"/>
                <a:sym typeface="EB Garamond"/>
              </a:rPr>
              <a:t>: </a:t>
            </a:r>
            <a:r>
              <a:rPr lang="en" sz="1600">
                <a:latin typeface="Comic Sans MS"/>
                <a:ea typeface="Comic Sans MS"/>
                <a:cs typeface="Comic Sans MS"/>
                <a:sym typeface="Comic Sans MS"/>
              </a:rPr>
              <a:t>为训练做进一步的数据调整</a:t>
            </a:r>
            <a:endParaRPr sz="1600">
              <a:latin typeface="Comic Sans MS"/>
              <a:ea typeface="Comic Sans MS"/>
              <a:cs typeface="Comic Sans MS"/>
              <a:sym typeface="Comic Sans MS"/>
            </a:endParaRPr>
          </a:p>
        </p:txBody>
      </p:sp>
      <p:sp>
        <p:nvSpPr>
          <p:cNvPr id="321" name="Google Shape;321;p32"/>
          <p:cNvSpPr txBox="1"/>
          <p:nvPr>
            <p:ph idx="1" type="body"/>
          </p:nvPr>
        </p:nvSpPr>
        <p:spPr>
          <a:xfrm>
            <a:off x="190650" y="2038225"/>
            <a:ext cx="4963500" cy="369300"/>
          </a:xfrm>
          <a:prstGeom prst="rect">
            <a:avLst/>
          </a:prstGeom>
          <a:ln cap="flat" cmpd="sng" w="19050">
            <a:solidFill>
              <a:srgbClr val="C5AEFF"/>
            </a:solidFill>
            <a:prstDash val="solid"/>
            <a:round/>
            <a:headEnd len="sm" w="sm" type="none"/>
            <a:tailEnd len="sm" w="sm" type="none"/>
          </a:ln>
        </p:spPr>
        <p:txBody>
          <a:bodyPr anchorCtr="0" anchor="t" bIns="91425" lIns="91425" spcFirstLastPara="1" rIns="91425" wrap="square" tIns="91425">
            <a:noAutofit/>
          </a:bodyPr>
          <a:lstStyle/>
          <a:p>
            <a:pPr indent="0" lvl="0" marL="285750" rtl="0" algn="l">
              <a:lnSpc>
                <a:spcPct val="150000"/>
              </a:lnSpc>
              <a:spcBef>
                <a:spcPts val="0"/>
              </a:spcBef>
              <a:spcAft>
                <a:spcPts val="0"/>
              </a:spcAft>
              <a:buNone/>
            </a:pPr>
            <a:r>
              <a:rPr lang="en" sz="1200">
                <a:solidFill>
                  <a:schemeClr val="dk1"/>
                </a:solidFill>
                <a:latin typeface="Lora"/>
                <a:ea typeface="Lora"/>
                <a:cs typeface="Lora"/>
                <a:sym typeface="Lora"/>
              </a:rPr>
              <a:t>1. </a:t>
            </a:r>
            <a:r>
              <a:rPr lang="en" sz="1200">
                <a:solidFill>
                  <a:schemeClr val="dk1"/>
                </a:solidFill>
                <a:latin typeface="Comic Sans MS"/>
                <a:ea typeface="Comic Sans MS"/>
                <a:cs typeface="Comic Sans MS"/>
                <a:sym typeface="Comic Sans MS"/>
              </a:rPr>
              <a:t>将数据拆分为 </a:t>
            </a:r>
            <a:r>
              <a:rPr lang="en" sz="1200">
                <a:solidFill>
                  <a:srgbClr val="0000FF"/>
                </a:solidFill>
                <a:latin typeface="EB Garamond"/>
                <a:ea typeface="EB Garamond"/>
                <a:cs typeface="EB Garamond"/>
                <a:sym typeface="EB Garamond"/>
              </a:rPr>
              <a:t>90% </a:t>
            </a:r>
            <a:r>
              <a:rPr lang="en" sz="1200">
                <a:solidFill>
                  <a:srgbClr val="0000FF"/>
                </a:solidFill>
                <a:latin typeface="Comic Sans MS"/>
                <a:ea typeface="Comic Sans MS"/>
                <a:cs typeface="Comic Sans MS"/>
                <a:sym typeface="Comic Sans MS"/>
              </a:rPr>
              <a:t>的训练数据 </a:t>
            </a:r>
            <a:r>
              <a:rPr lang="en" sz="1200">
                <a:solidFill>
                  <a:schemeClr val="dk1"/>
                </a:solidFill>
                <a:latin typeface="Comic Sans MS"/>
                <a:ea typeface="Comic Sans MS"/>
                <a:cs typeface="Comic Sans MS"/>
                <a:sym typeface="Comic Sans MS"/>
              </a:rPr>
              <a:t>和 </a:t>
            </a:r>
            <a:r>
              <a:rPr lang="en" sz="1200">
                <a:solidFill>
                  <a:srgbClr val="9900FF"/>
                </a:solidFill>
                <a:latin typeface="EB Garamond"/>
                <a:ea typeface="EB Garamond"/>
                <a:cs typeface="EB Garamond"/>
                <a:sym typeface="EB Garamond"/>
              </a:rPr>
              <a:t>10</a:t>
            </a:r>
            <a:r>
              <a:rPr lang="en" sz="1200">
                <a:solidFill>
                  <a:srgbClr val="9900FF"/>
                </a:solidFill>
                <a:latin typeface="EB Garamond"/>
                <a:ea typeface="EB Garamond"/>
                <a:cs typeface="EB Garamond"/>
                <a:sym typeface="EB Garamond"/>
              </a:rPr>
              <a:t>% </a:t>
            </a:r>
            <a:r>
              <a:rPr lang="en" sz="1200">
                <a:solidFill>
                  <a:srgbClr val="9900FF"/>
                </a:solidFill>
                <a:latin typeface="Comic Sans MS"/>
                <a:ea typeface="Comic Sans MS"/>
                <a:cs typeface="Comic Sans MS"/>
                <a:sym typeface="Comic Sans MS"/>
              </a:rPr>
              <a:t>的验证数据</a:t>
            </a:r>
            <a:endParaRPr sz="1200">
              <a:solidFill>
                <a:srgbClr val="9900FF"/>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sp>
        <p:nvSpPr>
          <p:cNvPr id="322" name="Google Shape;322;p32"/>
          <p:cNvSpPr txBox="1"/>
          <p:nvPr>
            <p:ph idx="1" type="body"/>
          </p:nvPr>
        </p:nvSpPr>
        <p:spPr>
          <a:xfrm>
            <a:off x="190650" y="2534574"/>
            <a:ext cx="4963500" cy="1089300"/>
          </a:xfrm>
          <a:prstGeom prst="rect">
            <a:avLst/>
          </a:prstGeom>
          <a:ln cap="flat" cmpd="sng" w="1905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285750" rtl="0" algn="l">
              <a:lnSpc>
                <a:spcPct val="150000"/>
              </a:lnSpc>
              <a:spcBef>
                <a:spcPts val="0"/>
              </a:spcBef>
              <a:spcAft>
                <a:spcPts val="0"/>
              </a:spcAft>
              <a:buNone/>
            </a:pPr>
            <a:r>
              <a:rPr lang="en" sz="1200">
                <a:solidFill>
                  <a:schemeClr val="dk1"/>
                </a:solidFill>
                <a:latin typeface="Lora"/>
                <a:ea typeface="Lora"/>
                <a:cs typeface="Lora"/>
                <a:sym typeface="Lora"/>
              </a:rPr>
              <a:t>2</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对齐所有细胞的信息, </a:t>
            </a:r>
            <a:r>
              <a:rPr lang="en" sz="1200">
                <a:solidFill>
                  <a:schemeClr val="dk1"/>
                </a:solidFill>
                <a:latin typeface="Comic Sans MS"/>
                <a:ea typeface="Comic Sans MS"/>
                <a:cs typeface="Comic Sans MS"/>
                <a:sym typeface="Comic Sans MS"/>
              </a:rPr>
              <a:t>使总长度为 </a:t>
            </a:r>
            <a:r>
              <a:rPr lang="en" sz="1200">
                <a:solidFill>
                  <a:schemeClr val="dk1"/>
                </a:solidFill>
                <a:latin typeface="Lora"/>
                <a:ea typeface="Lora"/>
                <a:cs typeface="Lora"/>
                <a:sym typeface="Lora"/>
              </a:rPr>
              <a:t>300</a:t>
            </a:r>
            <a:r>
              <a:rPr lang="en" sz="1200">
                <a:solidFill>
                  <a:schemeClr val="dk1"/>
                </a:solidFill>
                <a:latin typeface="Lora"/>
                <a:ea typeface="Lora"/>
                <a:cs typeface="Lora"/>
                <a:sym typeface="Lora"/>
              </a:rPr>
              <a:t>1 （3000</a:t>
            </a:r>
            <a:r>
              <a:rPr lang="en" sz="1200">
                <a:solidFill>
                  <a:schemeClr val="dk1"/>
                </a:solidFill>
                <a:latin typeface="Comic Sans MS"/>
                <a:ea typeface="Comic Sans MS"/>
                <a:cs typeface="Comic Sans MS"/>
                <a:sym typeface="Comic Sans MS"/>
              </a:rPr>
              <a:t>个基因 + </a:t>
            </a:r>
            <a:r>
              <a:rPr lang="en" sz="1200">
                <a:solidFill>
                  <a:schemeClr val="dk1"/>
                </a:solidFill>
                <a:latin typeface="Lora"/>
                <a:ea typeface="Lora"/>
                <a:cs typeface="Lora"/>
                <a:sym typeface="Lora"/>
              </a:rPr>
              <a:t>&lt;cls&gt;）</a:t>
            </a:r>
            <a:endParaRPr sz="1200">
              <a:solidFill>
                <a:schemeClr val="dk1"/>
              </a:solidFill>
              <a:latin typeface="Lora"/>
              <a:ea typeface="Lora"/>
              <a:cs typeface="Lora"/>
              <a:sym typeface="Lora"/>
            </a:endParaRPr>
          </a:p>
          <a:p>
            <a:pPr indent="-304800" lvl="0" marL="457200" rtl="0" algn="l">
              <a:lnSpc>
                <a:spcPct val="150000"/>
              </a:lnSpc>
              <a:spcBef>
                <a:spcPts val="120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如果原细胞总长度超过</a:t>
            </a:r>
            <a:r>
              <a:rPr lang="en" sz="1200">
                <a:solidFill>
                  <a:schemeClr val="dk1"/>
                </a:solidFill>
                <a:latin typeface="Lora"/>
                <a:ea typeface="Lora"/>
                <a:cs typeface="Lora"/>
                <a:sym typeface="Lora"/>
              </a:rPr>
              <a:t>3000</a:t>
            </a:r>
            <a:r>
              <a:rPr lang="en" sz="1200">
                <a:solidFill>
                  <a:schemeClr val="dk1"/>
                </a:solidFill>
                <a:latin typeface="Comic Sans MS"/>
                <a:ea typeface="Comic Sans MS"/>
                <a:cs typeface="Comic Sans MS"/>
                <a:sym typeface="Comic Sans MS"/>
              </a:rPr>
              <a:t>，则任意挑选</a:t>
            </a:r>
            <a:r>
              <a:rPr lang="en" sz="1200">
                <a:solidFill>
                  <a:schemeClr val="dk1"/>
                </a:solidFill>
                <a:latin typeface="Lora"/>
                <a:ea typeface="Lora"/>
                <a:cs typeface="Lora"/>
                <a:sym typeface="Lora"/>
              </a:rPr>
              <a:t>3000</a:t>
            </a:r>
            <a:r>
              <a:rPr lang="en" sz="1200">
                <a:solidFill>
                  <a:schemeClr val="dk1"/>
                </a:solidFill>
                <a:latin typeface="Comic Sans MS"/>
                <a:ea typeface="Comic Sans MS"/>
                <a:cs typeface="Comic Sans MS"/>
                <a:sym typeface="Comic Sans MS"/>
              </a:rPr>
              <a:t>个基因</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latin typeface="Comic Sans MS"/>
                <a:ea typeface="Comic Sans MS"/>
                <a:cs typeface="Comic Sans MS"/>
                <a:sym typeface="Comic Sans MS"/>
              </a:rPr>
              <a:t>加入特殊值 </a:t>
            </a:r>
            <a:r>
              <a:rPr lang="en" sz="1200">
                <a:solidFill>
                  <a:schemeClr val="dk1"/>
                </a:solidFill>
                <a:latin typeface="Lora"/>
                <a:ea typeface="Lora"/>
                <a:cs typeface="Lora"/>
                <a:sym typeface="Lora"/>
              </a:rPr>
              <a:t>&lt;cls&gt; </a:t>
            </a:r>
            <a:r>
              <a:rPr lang="en" sz="1200">
                <a:solidFill>
                  <a:schemeClr val="dk1"/>
                </a:solidFill>
                <a:latin typeface="Comic Sans MS"/>
                <a:ea typeface="Comic Sans MS"/>
                <a:cs typeface="Comic Sans MS"/>
                <a:sym typeface="Comic Sans MS"/>
              </a:rPr>
              <a:t>与</a:t>
            </a:r>
            <a:r>
              <a:rPr lang="en" sz="1200">
                <a:solidFill>
                  <a:schemeClr val="dk1"/>
                </a:solidFill>
                <a:latin typeface="Lora"/>
                <a:ea typeface="Lora"/>
                <a:cs typeface="Lora"/>
                <a:sym typeface="Lora"/>
              </a:rPr>
              <a:t> &lt;pad&gt;</a:t>
            </a:r>
            <a:endParaRPr sz="1200">
              <a:solidFill>
                <a:schemeClr val="dk1"/>
              </a:solidFill>
              <a:latin typeface="Lora"/>
              <a:ea typeface="Lora"/>
              <a:cs typeface="Lora"/>
              <a:sym typeface="Lora"/>
            </a:endParaRPr>
          </a:p>
          <a:p>
            <a:pPr indent="0" lvl="0" marL="0" rtl="0" algn="l">
              <a:lnSpc>
                <a:spcPct val="150000"/>
              </a:lnSpc>
              <a:spcBef>
                <a:spcPts val="1200"/>
              </a:spcBef>
              <a:spcAft>
                <a:spcPts val="0"/>
              </a:spcAft>
              <a:buNone/>
            </a:pPr>
            <a:r>
              <a:t/>
            </a:r>
            <a:endParaRPr sz="14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323" name="Google Shape;323;p32"/>
          <p:cNvSpPr txBox="1"/>
          <p:nvPr>
            <p:ph idx="1" type="body"/>
          </p:nvPr>
        </p:nvSpPr>
        <p:spPr>
          <a:xfrm>
            <a:off x="190650" y="3685250"/>
            <a:ext cx="4963500" cy="1347900"/>
          </a:xfrm>
          <a:prstGeom prst="rect">
            <a:avLst/>
          </a:prstGeom>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285750" rtl="0" algn="l">
              <a:lnSpc>
                <a:spcPct val="150000"/>
              </a:lnSpc>
              <a:spcBef>
                <a:spcPts val="0"/>
              </a:spcBef>
              <a:spcAft>
                <a:spcPts val="0"/>
              </a:spcAft>
              <a:buNone/>
            </a:pPr>
            <a:r>
              <a:rPr lang="en" sz="1200">
                <a:solidFill>
                  <a:schemeClr val="dk1"/>
                </a:solidFill>
                <a:latin typeface="Lora"/>
                <a:ea typeface="Lora"/>
                <a:cs typeface="Lora"/>
                <a:sym typeface="Lora"/>
              </a:rPr>
              <a:t>3</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 </a:t>
            </a:r>
            <a:r>
              <a:rPr lang="en" sz="1200">
                <a:solidFill>
                  <a:schemeClr val="dk1"/>
                </a:solidFill>
                <a:latin typeface="Lora"/>
                <a:ea typeface="Lora"/>
                <a:cs typeface="Lora"/>
                <a:sym typeface="Lora"/>
              </a:rPr>
              <a:t>Token </a:t>
            </a:r>
            <a:r>
              <a:rPr lang="en" sz="1200">
                <a:solidFill>
                  <a:schemeClr val="dk1"/>
                </a:solidFill>
                <a:latin typeface="Comic Sans MS"/>
                <a:ea typeface="Comic Sans MS"/>
                <a:cs typeface="Comic Sans MS"/>
                <a:sym typeface="Comic Sans MS"/>
              </a:rPr>
              <a:t>化</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120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将基因名称和</a:t>
            </a:r>
            <a:r>
              <a:rPr lang="en" sz="1200">
                <a:solidFill>
                  <a:schemeClr val="dk1"/>
                </a:solidFill>
                <a:latin typeface="Comic Sans MS"/>
                <a:ea typeface="Comic Sans MS"/>
                <a:cs typeface="Comic Sans MS"/>
                <a:sym typeface="Comic Sans MS"/>
              </a:rPr>
              <a:t>特殊值</a:t>
            </a:r>
            <a:r>
              <a:rPr lang="en" sz="1200">
                <a:solidFill>
                  <a:schemeClr val="dk1"/>
                </a:solidFill>
                <a:latin typeface="Comic Sans MS"/>
                <a:ea typeface="Comic Sans MS"/>
                <a:cs typeface="Comic Sans MS"/>
                <a:sym typeface="Comic Sans MS"/>
              </a:rPr>
              <a:t>转换为数字索引</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预训练和微调之间的索引保持不变，因为数据集中基因的总数是一致的 （不会受细胞总长度影响）</a:t>
            </a:r>
            <a:endParaRPr sz="12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324" name="Google Shape;324;p32"/>
          <p:cNvSpPr txBox="1"/>
          <p:nvPr>
            <p:ph idx="1" type="body"/>
          </p:nvPr>
        </p:nvSpPr>
        <p:spPr>
          <a:xfrm>
            <a:off x="5582775" y="203400"/>
            <a:ext cx="2918400" cy="1702200"/>
          </a:xfrm>
          <a:prstGeom prst="rect">
            <a:avLst/>
          </a:prstGeom>
          <a:ln cap="flat" cmpd="sng" w="19050">
            <a:solidFill>
              <a:srgbClr val="E0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400">
                <a:solidFill>
                  <a:schemeClr val="dk1"/>
                </a:solidFill>
                <a:latin typeface="Comic Sans MS"/>
                <a:ea typeface="Comic Sans MS"/>
                <a:cs typeface="Comic Sans MS"/>
                <a:sym typeface="Comic Sans MS"/>
              </a:rPr>
              <a:t>与预训练相比的差异:</a:t>
            </a:r>
            <a:endParaRPr sz="1400">
              <a:solidFill>
                <a:schemeClr val="dk1"/>
              </a:solidFill>
              <a:latin typeface="Comic Sans MS"/>
              <a:ea typeface="Comic Sans MS"/>
              <a:cs typeface="Comic Sans MS"/>
              <a:sym typeface="Comic Sans MS"/>
            </a:endParaRPr>
          </a:p>
          <a:p>
            <a:pPr indent="-304800" lvl="0" marL="514350" rtl="0" algn="l">
              <a:lnSpc>
                <a:spcPct val="150000"/>
              </a:lnSpc>
              <a:spcBef>
                <a:spcPts val="1200"/>
              </a:spcBef>
              <a:spcAft>
                <a:spcPts val="0"/>
              </a:spcAft>
              <a:buClr>
                <a:schemeClr val="dk1"/>
              </a:buClr>
              <a:buSzPts val="1200"/>
              <a:buFont typeface="Lora"/>
              <a:buAutoNum type="arabicPeriod"/>
            </a:pPr>
            <a:r>
              <a:rPr lang="en" sz="1200">
                <a:solidFill>
                  <a:schemeClr val="dk1"/>
                </a:solidFill>
                <a:latin typeface="Comic Sans MS"/>
                <a:ea typeface="Comic Sans MS"/>
                <a:cs typeface="Comic Sans MS"/>
                <a:sym typeface="Comic Sans MS"/>
              </a:rPr>
              <a:t>没有过滤基因或细胞</a:t>
            </a:r>
            <a:endParaRPr sz="1200">
              <a:solidFill>
                <a:schemeClr val="dk1"/>
              </a:solidFill>
              <a:latin typeface="Comic Sans MS"/>
              <a:ea typeface="Comic Sans MS"/>
              <a:cs typeface="Comic Sans MS"/>
              <a:sym typeface="Comic Sans MS"/>
            </a:endParaRPr>
          </a:p>
          <a:p>
            <a:pPr indent="-304800" lvl="0" marL="51435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Comic Sans MS"/>
                <a:ea typeface="Comic Sans MS"/>
                <a:cs typeface="Comic Sans MS"/>
                <a:sym typeface="Comic Sans MS"/>
              </a:rPr>
              <a:t>没有筛选高度可变基因</a:t>
            </a:r>
            <a:endParaRPr sz="1200">
              <a:solidFill>
                <a:schemeClr val="dk1"/>
              </a:solidFill>
              <a:latin typeface="Comic Sans MS"/>
              <a:ea typeface="Comic Sans MS"/>
              <a:cs typeface="Comic Sans MS"/>
              <a:sym typeface="Comic Sans MS"/>
            </a:endParaRPr>
          </a:p>
          <a:p>
            <a:pPr indent="-304800" lvl="0" marL="51435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Comic Sans MS"/>
                <a:ea typeface="Comic Sans MS"/>
                <a:cs typeface="Comic Sans MS"/>
                <a:sym typeface="Comic Sans MS"/>
              </a:rPr>
              <a:t>没有去除零表达基因</a:t>
            </a:r>
            <a:endParaRPr sz="1200">
              <a:solidFill>
                <a:schemeClr val="dk1"/>
              </a:solidFill>
              <a:latin typeface="Comic Sans MS"/>
              <a:ea typeface="Comic Sans MS"/>
              <a:cs typeface="Comic Sans MS"/>
              <a:sym typeface="Comic Sans MS"/>
            </a:endParaRPr>
          </a:p>
          <a:p>
            <a:pPr indent="-304800" lvl="0" marL="51435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Comic Sans MS"/>
                <a:ea typeface="Comic Sans MS"/>
                <a:cs typeface="Comic Sans MS"/>
                <a:sym typeface="Comic Sans MS"/>
              </a:rPr>
              <a:t>没有屏蔽基因表达量</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4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325" name="Google Shape;325;p32"/>
          <p:cNvSpPr txBox="1"/>
          <p:nvPr>
            <p:ph type="title"/>
          </p:nvPr>
        </p:nvSpPr>
        <p:spPr>
          <a:xfrm>
            <a:off x="5582775" y="2059650"/>
            <a:ext cx="2918400" cy="485100"/>
          </a:xfrm>
          <a:prstGeom prst="rect">
            <a:avLst/>
          </a:prstGeom>
          <a:solidFill>
            <a:srgbClr val="FFCC7C"/>
          </a:solid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00">
                <a:latin typeface="Comic Sans MS"/>
                <a:ea typeface="Comic Sans MS"/>
                <a:cs typeface="Comic Sans MS"/>
                <a:sym typeface="Comic Sans MS"/>
              </a:rPr>
              <a:t>加载预训练过的模型</a:t>
            </a:r>
            <a:endParaRPr sz="1600">
              <a:latin typeface="Comic Sans MS"/>
              <a:ea typeface="Comic Sans MS"/>
              <a:cs typeface="Comic Sans MS"/>
              <a:sym typeface="Comic Sans MS"/>
            </a:endParaRPr>
          </a:p>
        </p:txBody>
      </p:sp>
      <p:pic>
        <p:nvPicPr>
          <p:cNvPr id="326" name="Google Shape;326;p32"/>
          <p:cNvPicPr preferRelativeResize="0"/>
          <p:nvPr/>
        </p:nvPicPr>
        <p:blipFill>
          <a:blip r:embed="rId3">
            <a:alphaModFix/>
          </a:blip>
          <a:stretch>
            <a:fillRect/>
          </a:stretch>
        </p:blipFill>
        <p:spPr>
          <a:xfrm>
            <a:off x="5515575" y="2588163"/>
            <a:ext cx="2985601" cy="1450151"/>
          </a:xfrm>
          <a:prstGeom prst="rect">
            <a:avLst/>
          </a:prstGeom>
          <a:noFill/>
          <a:ln>
            <a:noFill/>
          </a:ln>
        </p:spPr>
      </p:pic>
      <p:pic>
        <p:nvPicPr>
          <p:cNvPr id="327" name="Google Shape;327;p32"/>
          <p:cNvPicPr preferRelativeResize="0"/>
          <p:nvPr/>
        </p:nvPicPr>
        <p:blipFill>
          <a:blip r:embed="rId4">
            <a:alphaModFix/>
          </a:blip>
          <a:stretch>
            <a:fillRect/>
          </a:stretch>
        </p:blipFill>
        <p:spPr>
          <a:xfrm>
            <a:off x="5515575" y="4081725"/>
            <a:ext cx="2322425" cy="101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180300" y="110225"/>
            <a:ext cx="7598400" cy="485100"/>
          </a:xfrm>
          <a:prstGeom prst="rect">
            <a:avLst/>
          </a:prstGeom>
          <a:solidFill>
            <a:srgbClr val="FFD1D1"/>
          </a:solidFill>
          <a:ln>
            <a:noFill/>
          </a:ln>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600">
                <a:latin typeface="Comic Sans MS"/>
                <a:ea typeface="Comic Sans MS"/>
                <a:cs typeface="Comic Sans MS"/>
                <a:sym typeface="Comic Sans MS"/>
              </a:rPr>
              <a:t>使用参考集进行</a:t>
            </a:r>
            <a:r>
              <a:rPr lang="en" sz="1600">
                <a:latin typeface="Comic Sans MS"/>
                <a:ea typeface="Comic Sans MS"/>
                <a:cs typeface="Comic Sans MS"/>
                <a:sym typeface="Comic Sans MS"/>
              </a:rPr>
              <a:t>模型训练，让模型参数能够更加匹配目标（细胞类型）的输出</a:t>
            </a:r>
            <a:endParaRPr sz="1600">
              <a:latin typeface="Comic Sans MS"/>
              <a:ea typeface="Comic Sans MS"/>
              <a:cs typeface="Comic Sans MS"/>
              <a:sym typeface="Comic Sans MS"/>
            </a:endParaRPr>
          </a:p>
        </p:txBody>
      </p:sp>
      <p:sp>
        <p:nvSpPr>
          <p:cNvPr id="333" name="Google Shape;333;p33"/>
          <p:cNvSpPr txBox="1"/>
          <p:nvPr>
            <p:ph idx="1" type="body"/>
          </p:nvPr>
        </p:nvSpPr>
        <p:spPr>
          <a:xfrm>
            <a:off x="614775" y="1675738"/>
            <a:ext cx="3703200" cy="369300"/>
          </a:xfrm>
          <a:prstGeom prst="rect">
            <a:avLst/>
          </a:prstGeom>
          <a:ln cap="flat" cmpd="sng" w="19050">
            <a:solidFill>
              <a:srgbClr val="EAD1D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1</a:t>
            </a:r>
            <a:r>
              <a:rPr lang="en" sz="1200">
                <a:solidFill>
                  <a:schemeClr val="dk1"/>
                </a:solidFill>
                <a:latin typeface="Lora"/>
                <a:ea typeface="Lora"/>
                <a:cs typeface="Lora"/>
                <a:sym typeface="Lora"/>
              </a:rPr>
              <a:t>. </a:t>
            </a:r>
            <a:r>
              <a:rPr lang="en" sz="1200">
                <a:solidFill>
                  <a:schemeClr val="dk1"/>
                </a:solidFill>
                <a:latin typeface="Comic Sans MS"/>
                <a:ea typeface="Comic Sans MS"/>
                <a:cs typeface="Comic Sans MS"/>
                <a:sym typeface="Comic Sans MS"/>
              </a:rPr>
              <a:t>从</a:t>
            </a:r>
            <a:r>
              <a:rPr lang="en" sz="1200">
                <a:solidFill>
                  <a:schemeClr val="dk1"/>
                </a:solidFill>
                <a:latin typeface="Lora"/>
                <a:ea typeface="Lora"/>
                <a:cs typeface="Lora"/>
                <a:sym typeface="Lora"/>
              </a:rPr>
              <a:t> &lt;cls&gt; </a:t>
            </a:r>
            <a:r>
              <a:rPr lang="en" sz="1200">
                <a:solidFill>
                  <a:schemeClr val="dk1"/>
                </a:solidFill>
                <a:latin typeface="Comic Sans MS"/>
                <a:ea typeface="Comic Sans MS"/>
                <a:cs typeface="Comic Sans MS"/>
                <a:sym typeface="Comic Sans MS"/>
              </a:rPr>
              <a:t>位置提取细胞的嵌入, 预测细胞类型</a:t>
            </a:r>
            <a:endParaRPr sz="1200">
              <a:solidFill>
                <a:srgbClr val="9900FF"/>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sp>
        <p:nvSpPr>
          <p:cNvPr id="334" name="Google Shape;334;p33"/>
          <p:cNvSpPr txBox="1"/>
          <p:nvPr>
            <p:ph idx="1" type="body"/>
          </p:nvPr>
        </p:nvSpPr>
        <p:spPr>
          <a:xfrm>
            <a:off x="614763" y="3805913"/>
            <a:ext cx="3703200" cy="426000"/>
          </a:xfrm>
          <a:prstGeom prst="rect">
            <a:avLst/>
          </a:prstGeom>
          <a:ln cap="flat" cmpd="sng" w="19050">
            <a:solidFill>
              <a:srgbClr val="C27BA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4.</a:t>
            </a:r>
            <a:r>
              <a:rPr lang="en" sz="1200">
                <a:solidFill>
                  <a:schemeClr val="dk1"/>
                </a:solidFill>
                <a:latin typeface="Comic Sans MS"/>
                <a:ea typeface="Comic Sans MS"/>
                <a:cs typeface="Comic Sans MS"/>
                <a:sym typeface="Comic Sans MS"/>
              </a:rPr>
              <a:t> 根据损失更新模型参数</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4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335" name="Google Shape;335;p33"/>
          <p:cNvSpPr txBox="1"/>
          <p:nvPr>
            <p:ph idx="1" type="body"/>
          </p:nvPr>
        </p:nvSpPr>
        <p:spPr>
          <a:xfrm>
            <a:off x="233375" y="859325"/>
            <a:ext cx="4000200" cy="612600"/>
          </a:xfrm>
          <a:prstGeom prst="rect">
            <a:avLst/>
          </a:prstGeom>
          <a:solidFill>
            <a:srgbClr val="FFE9F3"/>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200">
                <a:solidFill>
                  <a:schemeClr val="dk1"/>
                </a:solidFill>
                <a:latin typeface="Comic Sans MS"/>
                <a:ea typeface="Comic Sans MS"/>
                <a:cs typeface="Comic Sans MS"/>
                <a:sym typeface="Comic Sans MS"/>
              </a:rPr>
              <a:t>总共训练</a:t>
            </a:r>
            <a:r>
              <a:rPr lang="en" sz="1200">
                <a:solidFill>
                  <a:schemeClr val="dk1"/>
                </a:solidFill>
                <a:latin typeface="Lora"/>
                <a:ea typeface="Lora"/>
                <a:cs typeface="Lora"/>
                <a:sym typeface="Lora"/>
              </a:rPr>
              <a:t>10</a:t>
            </a:r>
            <a:r>
              <a:rPr lang="en" sz="1200">
                <a:solidFill>
                  <a:schemeClr val="dk1"/>
                </a:solidFill>
                <a:latin typeface="Comic Sans MS"/>
                <a:ea typeface="Comic Sans MS"/>
                <a:cs typeface="Comic Sans MS"/>
                <a:sym typeface="Comic Sans MS"/>
              </a:rPr>
              <a:t>个</a:t>
            </a:r>
            <a:r>
              <a:rPr lang="en" sz="1200">
                <a:solidFill>
                  <a:schemeClr val="dk1"/>
                </a:solidFill>
                <a:latin typeface="Comic Sans MS"/>
                <a:ea typeface="Comic Sans MS"/>
                <a:cs typeface="Comic Sans MS"/>
                <a:sym typeface="Comic Sans MS"/>
              </a:rPr>
              <a:t>循环周期</a:t>
            </a:r>
            <a:r>
              <a:rPr lang="en" sz="1200">
                <a:solidFill>
                  <a:schemeClr val="dk1"/>
                </a:solidFill>
                <a:latin typeface="Comic Sans MS"/>
                <a:ea typeface="Comic Sans MS"/>
                <a:cs typeface="Comic Sans MS"/>
                <a:sym typeface="Comic Sans MS"/>
              </a:rPr>
              <a:t>/</a:t>
            </a:r>
            <a:r>
              <a:rPr lang="en" sz="1200">
                <a:solidFill>
                  <a:schemeClr val="dk1"/>
                </a:solidFill>
                <a:latin typeface="Lora"/>
                <a:ea typeface="Lora"/>
                <a:cs typeface="Lora"/>
                <a:sym typeface="Lora"/>
              </a:rPr>
              <a:t>epoch，</a:t>
            </a:r>
            <a:r>
              <a:rPr lang="en" sz="1200">
                <a:solidFill>
                  <a:schemeClr val="dk1"/>
                </a:solidFill>
                <a:latin typeface="Comic Sans MS"/>
                <a:ea typeface="Comic Sans MS"/>
                <a:cs typeface="Comic Sans MS"/>
                <a:sym typeface="Comic Sans MS"/>
              </a:rPr>
              <a:t>一个</a:t>
            </a:r>
            <a:r>
              <a:rPr lang="en" sz="1200">
                <a:solidFill>
                  <a:schemeClr val="dk1"/>
                </a:solidFill>
                <a:latin typeface="Comic Sans MS"/>
                <a:ea typeface="Comic Sans MS"/>
                <a:cs typeface="Comic Sans MS"/>
                <a:sym typeface="Comic Sans MS"/>
              </a:rPr>
              <a:t>循环周期</a:t>
            </a:r>
            <a:r>
              <a:rPr lang="en" sz="1200">
                <a:solidFill>
                  <a:schemeClr val="dk1"/>
                </a:solidFill>
                <a:latin typeface="Comic Sans MS"/>
                <a:ea typeface="Comic Sans MS"/>
                <a:cs typeface="Comic Sans MS"/>
                <a:sym typeface="Comic Sans MS"/>
              </a:rPr>
              <a:t>包含～</a:t>
            </a:r>
            <a:r>
              <a:rPr lang="en" sz="1200">
                <a:solidFill>
                  <a:schemeClr val="dk1"/>
                </a:solidFill>
                <a:latin typeface="Lora"/>
                <a:ea typeface="Lora"/>
                <a:cs typeface="Lora"/>
                <a:sym typeface="Lora"/>
              </a:rPr>
              <a:t>9000</a:t>
            </a:r>
            <a:r>
              <a:rPr lang="en" sz="1200">
                <a:solidFill>
                  <a:schemeClr val="dk1"/>
                </a:solidFill>
                <a:latin typeface="Comic Sans MS"/>
                <a:ea typeface="Comic Sans MS"/>
                <a:cs typeface="Comic Sans MS"/>
                <a:sym typeface="Comic Sans MS"/>
              </a:rPr>
              <a:t>个批次，一个批次包含</a:t>
            </a:r>
            <a:r>
              <a:rPr lang="en" sz="1200">
                <a:solidFill>
                  <a:schemeClr val="dk1"/>
                </a:solidFill>
                <a:latin typeface="Lora"/>
                <a:ea typeface="Lora"/>
                <a:cs typeface="Lora"/>
                <a:sym typeface="Lora"/>
              </a:rPr>
              <a:t>32</a:t>
            </a:r>
            <a:r>
              <a:rPr lang="en" sz="1200">
                <a:solidFill>
                  <a:schemeClr val="dk1"/>
                </a:solidFill>
                <a:latin typeface="Comic Sans MS"/>
                <a:ea typeface="Comic Sans MS"/>
                <a:cs typeface="Comic Sans MS"/>
                <a:sym typeface="Comic Sans MS"/>
              </a:rPr>
              <a:t>个细胞</a:t>
            </a:r>
            <a:endParaRPr sz="1200">
              <a:solidFill>
                <a:schemeClr val="dk1"/>
              </a:solidFill>
              <a:latin typeface="Comic Sans MS"/>
              <a:ea typeface="Comic Sans MS"/>
              <a:cs typeface="Comic Sans MS"/>
              <a:sym typeface="Comic Sans MS"/>
            </a:endParaRPr>
          </a:p>
        </p:txBody>
      </p:sp>
      <p:sp>
        <p:nvSpPr>
          <p:cNvPr id="336" name="Google Shape;336;p33"/>
          <p:cNvSpPr txBox="1"/>
          <p:nvPr/>
        </p:nvSpPr>
        <p:spPr>
          <a:xfrm>
            <a:off x="637875" y="2248875"/>
            <a:ext cx="4539900" cy="1354500"/>
          </a:xfrm>
          <a:prstGeom prst="rect">
            <a:avLst/>
          </a:prstGeom>
          <a:noFill/>
          <a:ln cap="flat" cmpd="sng" w="19050">
            <a:solidFill>
              <a:srgbClr val="D5A6BD"/>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2</a:t>
            </a:r>
            <a:r>
              <a:rPr lang="en" sz="1200">
                <a:solidFill>
                  <a:schemeClr val="dk1"/>
                </a:solidFill>
                <a:latin typeface="Comic Sans MS"/>
                <a:ea typeface="Comic Sans MS"/>
                <a:cs typeface="Comic Sans MS"/>
                <a:sym typeface="Comic Sans MS"/>
              </a:rPr>
              <a:t>. 计算损失与出错率：</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1200"/>
              </a:spcBef>
              <a:spcAft>
                <a:spcPts val="0"/>
              </a:spcAft>
              <a:buClr>
                <a:schemeClr val="dk1"/>
              </a:buClr>
              <a:buSzPts val="1200"/>
              <a:buChar char="❖"/>
            </a:pPr>
            <a:r>
              <a:rPr lang="en" sz="1200">
                <a:solidFill>
                  <a:schemeClr val="dk1"/>
                </a:solidFill>
                <a:latin typeface="Comic Sans MS"/>
                <a:ea typeface="Comic Sans MS"/>
                <a:cs typeface="Comic Sans MS"/>
                <a:sym typeface="Comic Sans MS"/>
              </a:rPr>
              <a:t>损失：将预测概率分布中最大的概率值转换为预测标签，比较预测的标签和真实的标签</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出错率：记录不正确预测的比例</a:t>
            </a:r>
            <a:endParaRPr sz="1200">
              <a:solidFill>
                <a:schemeClr val="dk1"/>
              </a:solidFill>
              <a:latin typeface="Comic Sans MS"/>
              <a:ea typeface="Comic Sans MS"/>
              <a:cs typeface="Comic Sans MS"/>
              <a:sym typeface="Comic Sans MS"/>
            </a:endParaRPr>
          </a:p>
        </p:txBody>
      </p:sp>
      <p:sp>
        <p:nvSpPr>
          <p:cNvPr id="337" name="Google Shape;337;p33"/>
          <p:cNvSpPr txBox="1"/>
          <p:nvPr>
            <p:ph idx="1" type="body"/>
          </p:nvPr>
        </p:nvSpPr>
        <p:spPr>
          <a:xfrm>
            <a:off x="381875" y="4434450"/>
            <a:ext cx="3703200" cy="426000"/>
          </a:xfrm>
          <a:prstGeom prst="rect">
            <a:avLst/>
          </a:prstGeom>
          <a:ln cap="flat" cmpd="sng" w="1905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5. </a:t>
            </a:r>
            <a:r>
              <a:rPr lang="en" sz="1200">
                <a:solidFill>
                  <a:schemeClr val="dk1"/>
                </a:solidFill>
                <a:latin typeface="Comic Sans MS"/>
                <a:ea typeface="Comic Sans MS"/>
                <a:cs typeface="Comic Sans MS"/>
                <a:sym typeface="Comic Sans MS"/>
              </a:rPr>
              <a:t> 计算一个</a:t>
            </a:r>
            <a:r>
              <a:rPr lang="en" sz="1200">
                <a:solidFill>
                  <a:schemeClr val="dk1"/>
                </a:solidFill>
                <a:latin typeface="Comic Sans MS"/>
                <a:ea typeface="Comic Sans MS"/>
                <a:cs typeface="Comic Sans MS"/>
                <a:sym typeface="Comic Sans MS"/>
              </a:rPr>
              <a:t>循环周期</a:t>
            </a:r>
            <a:r>
              <a:rPr lang="en" sz="1200">
                <a:solidFill>
                  <a:schemeClr val="dk1"/>
                </a:solidFill>
                <a:latin typeface="Comic Sans MS"/>
                <a:ea typeface="Comic Sans MS"/>
                <a:cs typeface="Comic Sans MS"/>
                <a:sym typeface="Comic Sans MS"/>
              </a:rPr>
              <a:t>所有批次的总损失与总</a:t>
            </a:r>
            <a:r>
              <a:rPr lang="en" sz="1200">
                <a:solidFill>
                  <a:schemeClr val="dk1"/>
                </a:solidFill>
                <a:latin typeface="Comic Sans MS"/>
                <a:ea typeface="Comic Sans MS"/>
                <a:cs typeface="Comic Sans MS"/>
                <a:sym typeface="Comic Sans MS"/>
              </a:rPr>
              <a:t>出错率</a:t>
            </a:r>
            <a:endParaRPr sz="1200">
              <a:solidFill>
                <a:schemeClr val="dk1"/>
              </a:solidFill>
              <a:latin typeface="Lora"/>
              <a:ea typeface="Lora"/>
              <a:cs typeface="Lora"/>
              <a:sym typeface="Lora"/>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pic>
        <p:nvPicPr>
          <p:cNvPr id="338" name="Google Shape;338;p33"/>
          <p:cNvPicPr preferRelativeResize="0"/>
          <p:nvPr/>
        </p:nvPicPr>
        <p:blipFill>
          <a:blip r:embed="rId3">
            <a:alphaModFix/>
          </a:blip>
          <a:stretch>
            <a:fillRect/>
          </a:stretch>
        </p:blipFill>
        <p:spPr>
          <a:xfrm>
            <a:off x="233375" y="1675750"/>
            <a:ext cx="275200" cy="2556175"/>
          </a:xfrm>
          <a:prstGeom prst="rect">
            <a:avLst/>
          </a:prstGeom>
          <a:noFill/>
          <a:ln>
            <a:noFill/>
          </a:ln>
        </p:spPr>
      </p:pic>
      <p:sp>
        <p:nvSpPr>
          <p:cNvPr id="339" name="Google Shape;339;p33"/>
          <p:cNvSpPr txBox="1"/>
          <p:nvPr/>
        </p:nvSpPr>
        <p:spPr>
          <a:xfrm rot="-5400000">
            <a:off x="-318750" y="2741475"/>
            <a:ext cx="1006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按批次计算</a:t>
            </a:r>
            <a:endParaRPr sz="1200">
              <a:solidFill>
                <a:schemeClr val="dk1"/>
              </a:solidFill>
              <a:highlight>
                <a:srgbClr val="FFE599"/>
              </a:highlight>
              <a:latin typeface="Comic Sans MS"/>
              <a:ea typeface="Comic Sans MS"/>
              <a:cs typeface="Comic Sans MS"/>
              <a:sym typeface="Comic Sans MS"/>
            </a:endParaRPr>
          </a:p>
        </p:txBody>
      </p:sp>
      <p:pic>
        <p:nvPicPr>
          <p:cNvPr id="340" name="Google Shape;340;p33"/>
          <p:cNvPicPr preferRelativeResize="0"/>
          <p:nvPr/>
        </p:nvPicPr>
        <p:blipFill>
          <a:blip r:embed="rId4">
            <a:alphaModFix/>
          </a:blip>
          <a:stretch>
            <a:fillRect/>
          </a:stretch>
        </p:blipFill>
        <p:spPr>
          <a:xfrm>
            <a:off x="5307075" y="658900"/>
            <a:ext cx="3565025" cy="3825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6011325" y="4594350"/>
            <a:ext cx="2861400" cy="4851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模型训练代码</a:t>
            </a:r>
            <a:r>
              <a:rPr lang="en" sz="1600">
                <a:latin typeface="EB Garamond"/>
                <a:ea typeface="EB Garamond"/>
                <a:cs typeface="EB Garamond"/>
                <a:sym typeface="EB Garamond"/>
              </a:rPr>
              <a:t>: </a:t>
            </a:r>
            <a:r>
              <a:rPr lang="en" sz="1600">
                <a:latin typeface="Comic Sans MS"/>
                <a:ea typeface="Comic Sans MS"/>
                <a:cs typeface="Comic Sans MS"/>
                <a:sym typeface="Comic Sans MS"/>
              </a:rPr>
              <a:t>训练函数</a:t>
            </a:r>
            <a:endParaRPr sz="1600">
              <a:latin typeface="Comic Sans MS"/>
              <a:ea typeface="Comic Sans MS"/>
              <a:cs typeface="Comic Sans MS"/>
              <a:sym typeface="Comic Sans MS"/>
            </a:endParaRPr>
          </a:p>
        </p:txBody>
      </p:sp>
      <p:sp>
        <p:nvSpPr>
          <p:cNvPr id="346" name="Google Shape;346;p34"/>
          <p:cNvSpPr txBox="1"/>
          <p:nvPr/>
        </p:nvSpPr>
        <p:spPr>
          <a:xfrm>
            <a:off x="7527934" y="153550"/>
            <a:ext cx="1326900" cy="4851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加载一批数据</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a:t>
            </a:r>
            <a:r>
              <a:rPr b="1" lang="en" sz="1200">
                <a:solidFill>
                  <a:schemeClr val="dk1"/>
                </a:solidFill>
                <a:latin typeface="Lora"/>
                <a:ea typeface="Lora"/>
                <a:cs typeface="Lora"/>
                <a:sym typeface="Lora"/>
              </a:rPr>
              <a:t>32</a:t>
            </a:r>
            <a:r>
              <a:rPr b="1" lang="en" sz="1200">
                <a:solidFill>
                  <a:schemeClr val="dk1"/>
                </a:solidFill>
                <a:latin typeface="Comic Sans MS"/>
                <a:ea typeface="Comic Sans MS"/>
                <a:cs typeface="Comic Sans MS"/>
                <a:sym typeface="Comic Sans MS"/>
              </a:rPr>
              <a:t>个细胞）</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sp>
        <p:nvSpPr>
          <p:cNvPr id="347" name="Google Shape;347;p34"/>
          <p:cNvSpPr txBox="1"/>
          <p:nvPr/>
        </p:nvSpPr>
        <p:spPr>
          <a:xfrm>
            <a:off x="7138525" y="813675"/>
            <a:ext cx="1716300" cy="5400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损失函数: </a:t>
            </a:r>
            <a:r>
              <a:rPr b="1" lang="en" sz="1200">
                <a:solidFill>
                  <a:schemeClr val="dk1"/>
                </a:solidFill>
                <a:latin typeface="Comic Sans MS"/>
                <a:ea typeface="Comic Sans MS"/>
                <a:cs typeface="Comic Sans MS"/>
                <a:sym typeface="Comic Sans MS"/>
              </a:rPr>
              <a:t>比较预测的细胞类型和真实类型</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pic>
        <p:nvPicPr>
          <p:cNvPr id="348" name="Google Shape;348;p34"/>
          <p:cNvPicPr preferRelativeResize="0"/>
          <p:nvPr/>
        </p:nvPicPr>
        <p:blipFill>
          <a:blip r:embed="rId3">
            <a:alphaModFix/>
          </a:blip>
          <a:stretch>
            <a:fillRect/>
          </a:stretch>
        </p:blipFill>
        <p:spPr>
          <a:xfrm>
            <a:off x="152400" y="153550"/>
            <a:ext cx="5778561" cy="4900926"/>
          </a:xfrm>
          <a:prstGeom prst="rect">
            <a:avLst/>
          </a:prstGeom>
          <a:noFill/>
          <a:ln>
            <a:noFill/>
          </a:ln>
        </p:spPr>
      </p:pic>
      <p:cxnSp>
        <p:nvCxnSpPr>
          <p:cNvPr id="349" name="Google Shape;349;p34"/>
          <p:cNvCxnSpPr/>
          <p:nvPr/>
        </p:nvCxnSpPr>
        <p:spPr>
          <a:xfrm rot="10800000">
            <a:off x="3669075" y="500550"/>
            <a:ext cx="3858600" cy="0"/>
          </a:xfrm>
          <a:prstGeom prst="straightConnector1">
            <a:avLst/>
          </a:prstGeom>
          <a:noFill/>
          <a:ln cap="flat" cmpd="sng" w="38100">
            <a:solidFill>
              <a:srgbClr val="FF0000"/>
            </a:solidFill>
            <a:prstDash val="solid"/>
            <a:round/>
            <a:headEnd len="med" w="med" type="stealth"/>
            <a:tailEnd len="med" w="med" type="none"/>
          </a:ln>
        </p:spPr>
      </p:cxnSp>
      <p:cxnSp>
        <p:nvCxnSpPr>
          <p:cNvPr id="350" name="Google Shape;350;p34"/>
          <p:cNvCxnSpPr/>
          <p:nvPr/>
        </p:nvCxnSpPr>
        <p:spPr>
          <a:xfrm rot="10800000">
            <a:off x="2377600" y="864475"/>
            <a:ext cx="4761300" cy="5400"/>
          </a:xfrm>
          <a:prstGeom prst="straightConnector1">
            <a:avLst/>
          </a:prstGeom>
          <a:noFill/>
          <a:ln cap="flat" cmpd="sng" w="38100">
            <a:solidFill>
              <a:srgbClr val="FF0000"/>
            </a:solidFill>
            <a:prstDash val="solid"/>
            <a:round/>
            <a:headEnd len="med" w="med" type="stealth"/>
            <a:tailEnd len="med" w="med" type="none"/>
          </a:ln>
        </p:spPr>
      </p:cxnSp>
      <p:sp>
        <p:nvSpPr>
          <p:cNvPr id="351" name="Google Shape;351;p34"/>
          <p:cNvSpPr txBox="1"/>
          <p:nvPr/>
        </p:nvSpPr>
        <p:spPr>
          <a:xfrm>
            <a:off x="7138525" y="1582927"/>
            <a:ext cx="1716300" cy="3444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计算批次误差比例</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200">
              <a:solidFill>
                <a:schemeClr val="dk1"/>
              </a:solidFill>
              <a:latin typeface="Comic Sans MS"/>
              <a:ea typeface="Comic Sans MS"/>
              <a:cs typeface="Comic Sans MS"/>
              <a:sym typeface="Comic Sans MS"/>
            </a:endParaRPr>
          </a:p>
        </p:txBody>
      </p:sp>
      <p:cxnSp>
        <p:nvCxnSpPr>
          <p:cNvPr id="352" name="Google Shape;352;p34"/>
          <p:cNvCxnSpPr/>
          <p:nvPr/>
        </p:nvCxnSpPr>
        <p:spPr>
          <a:xfrm rot="10800000">
            <a:off x="2877688" y="1634313"/>
            <a:ext cx="4261200" cy="4800"/>
          </a:xfrm>
          <a:prstGeom prst="straightConnector1">
            <a:avLst/>
          </a:prstGeom>
          <a:noFill/>
          <a:ln cap="flat" cmpd="sng" w="38100">
            <a:solidFill>
              <a:srgbClr val="FF0000"/>
            </a:solidFill>
            <a:prstDash val="solid"/>
            <a:round/>
            <a:headEnd len="med" w="med" type="stealth"/>
            <a:tailEnd len="med" w="med" type="none"/>
          </a:ln>
        </p:spPr>
      </p:cxnSp>
      <p:sp>
        <p:nvSpPr>
          <p:cNvPr id="353" name="Google Shape;353;p34"/>
          <p:cNvSpPr txBox="1"/>
          <p:nvPr/>
        </p:nvSpPr>
        <p:spPr>
          <a:xfrm>
            <a:off x="7309426" y="2373938"/>
            <a:ext cx="1563300" cy="4851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优化：</a:t>
            </a:r>
            <a:r>
              <a:rPr b="1" lang="en" sz="1200">
                <a:solidFill>
                  <a:schemeClr val="dk1"/>
                </a:solidFill>
                <a:latin typeface="Comic Sans MS"/>
                <a:ea typeface="Comic Sans MS"/>
                <a:cs typeface="Comic Sans MS"/>
                <a:sym typeface="Comic Sans MS"/>
              </a:rPr>
              <a:t>根据损失</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更新模型参数</a:t>
            </a:r>
            <a:endParaRPr sz="1200">
              <a:solidFill>
                <a:schemeClr val="dk1"/>
              </a:solidFill>
              <a:latin typeface="Comic Sans MS"/>
              <a:ea typeface="Comic Sans MS"/>
              <a:cs typeface="Comic Sans MS"/>
              <a:sym typeface="Comic Sans MS"/>
            </a:endParaRPr>
          </a:p>
        </p:txBody>
      </p:sp>
      <p:cxnSp>
        <p:nvCxnSpPr>
          <p:cNvPr id="354" name="Google Shape;354;p34"/>
          <p:cNvCxnSpPr>
            <a:stCxn id="353" idx="1"/>
          </p:cNvCxnSpPr>
          <p:nvPr/>
        </p:nvCxnSpPr>
        <p:spPr>
          <a:xfrm flipH="1">
            <a:off x="2324026" y="2616488"/>
            <a:ext cx="4985400" cy="5400"/>
          </a:xfrm>
          <a:prstGeom prst="straightConnector1">
            <a:avLst/>
          </a:prstGeom>
          <a:noFill/>
          <a:ln cap="flat" cmpd="sng" w="38100">
            <a:solidFill>
              <a:srgbClr val="FF0000"/>
            </a:solidFill>
            <a:prstDash val="solid"/>
            <a:round/>
            <a:headEnd len="med" w="med" type="stealth"/>
            <a:tailEnd len="med" w="med" type="none"/>
          </a:ln>
        </p:spPr>
      </p:cxnSp>
      <p:sp>
        <p:nvSpPr>
          <p:cNvPr id="355" name="Google Shape;355;p34"/>
          <p:cNvSpPr txBox="1"/>
          <p:nvPr/>
        </p:nvSpPr>
        <p:spPr>
          <a:xfrm>
            <a:off x="7123126" y="3256550"/>
            <a:ext cx="1749600" cy="5385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累计一个循环周期所有批次的总损失</a:t>
            </a:r>
            <a:endParaRPr sz="1200">
              <a:solidFill>
                <a:schemeClr val="dk1"/>
              </a:solidFill>
              <a:latin typeface="Comic Sans MS"/>
              <a:ea typeface="Comic Sans MS"/>
              <a:cs typeface="Comic Sans MS"/>
              <a:sym typeface="Comic Sans MS"/>
            </a:endParaRPr>
          </a:p>
        </p:txBody>
      </p:sp>
      <p:cxnSp>
        <p:nvCxnSpPr>
          <p:cNvPr id="356" name="Google Shape;356;p34"/>
          <p:cNvCxnSpPr>
            <a:stCxn id="355" idx="1"/>
          </p:cNvCxnSpPr>
          <p:nvPr/>
        </p:nvCxnSpPr>
        <p:spPr>
          <a:xfrm rot="10800000">
            <a:off x="2817526" y="3519200"/>
            <a:ext cx="4305600" cy="6600"/>
          </a:xfrm>
          <a:prstGeom prst="straightConnector1">
            <a:avLst/>
          </a:prstGeom>
          <a:noFill/>
          <a:ln cap="flat" cmpd="sng" w="38100">
            <a:solidFill>
              <a:srgbClr val="FF0000"/>
            </a:solidFill>
            <a:prstDash val="solid"/>
            <a:round/>
            <a:headEnd len="med" w="med" type="stealth"/>
            <a:tailEnd len="med" w="med" type="none"/>
          </a:ln>
        </p:spPr>
      </p:cxnSp>
      <p:sp>
        <p:nvSpPr>
          <p:cNvPr id="357" name="Google Shape;357;p34"/>
          <p:cNvSpPr txBox="1"/>
          <p:nvPr/>
        </p:nvSpPr>
        <p:spPr>
          <a:xfrm>
            <a:off x="7105226" y="3925450"/>
            <a:ext cx="1749600" cy="5385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处理完所有批次后，</a:t>
            </a:r>
            <a:endParaRPr b="1"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200">
                <a:solidFill>
                  <a:schemeClr val="dk1"/>
                </a:solidFill>
                <a:latin typeface="Comic Sans MS"/>
                <a:ea typeface="Comic Sans MS"/>
                <a:cs typeface="Comic Sans MS"/>
                <a:sym typeface="Comic Sans MS"/>
              </a:rPr>
              <a:t>重置损失和误差值</a:t>
            </a:r>
            <a:endParaRPr sz="1200">
              <a:solidFill>
                <a:schemeClr val="dk1"/>
              </a:solidFill>
              <a:latin typeface="Comic Sans MS"/>
              <a:ea typeface="Comic Sans MS"/>
              <a:cs typeface="Comic Sans MS"/>
              <a:sym typeface="Comic Sans MS"/>
            </a:endParaRPr>
          </a:p>
        </p:txBody>
      </p:sp>
      <p:cxnSp>
        <p:nvCxnSpPr>
          <p:cNvPr id="358" name="Google Shape;358;p34"/>
          <p:cNvCxnSpPr>
            <a:stCxn id="357" idx="1"/>
          </p:cNvCxnSpPr>
          <p:nvPr/>
        </p:nvCxnSpPr>
        <p:spPr>
          <a:xfrm rot="10800000">
            <a:off x="3978626" y="4190200"/>
            <a:ext cx="3126600" cy="4500"/>
          </a:xfrm>
          <a:prstGeom prst="straightConnector1">
            <a:avLst/>
          </a:prstGeom>
          <a:noFill/>
          <a:ln cap="flat" cmpd="sng" w="38100">
            <a:solidFill>
              <a:srgbClr val="FF0000"/>
            </a:solidFill>
            <a:prstDash val="solid"/>
            <a:round/>
            <a:headEnd len="med" w="med" type="stealth"/>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txBox="1"/>
          <p:nvPr>
            <p:ph type="title"/>
          </p:nvPr>
        </p:nvSpPr>
        <p:spPr>
          <a:xfrm>
            <a:off x="180300" y="110225"/>
            <a:ext cx="3798000" cy="485100"/>
          </a:xfrm>
          <a:prstGeom prst="rect">
            <a:avLst/>
          </a:prstGeom>
          <a:solidFill>
            <a:srgbClr val="FACBF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使用测试集进行</a:t>
            </a:r>
            <a:r>
              <a:rPr lang="en" sz="1600">
                <a:latin typeface="Comic Sans MS"/>
                <a:ea typeface="Comic Sans MS"/>
                <a:cs typeface="Comic Sans MS"/>
                <a:sym typeface="Comic Sans MS"/>
              </a:rPr>
              <a:t>模型</a:t>
            </a:r>
            <a:r>
              <a:rPr lang="en" sz="1600">
                <a:latin typeface="Comic Sans MS"/>
                <a:ea typeface="Comic Sans MS"/>
                <a:cs typeface="Comic Sans MS"/>
                <a:sym typeface="Comic Sans MS"/>
              </a:rPr>
              <a:t>测试</a:t>
            </a:r>
            <a:endParaRPr sz="1600">
              <a:latin typeface="Comic Sans MS"/>
              <a:ea typeface="Comic Sans MS"/>
              <a:cs typeface="Comic Sans MS"/>
              <a:sym typeface="Comic Sans MS"/>
            </a:endParaRPr>
          </a:p>
        </p:txBody>
      </p:sp>
      <p:sp>
        <p:nvSpPr>
          <p:cNvPr id="364" name="Google Shape;364;p35"/>
          <p:cNvSpPr txBox="1"/>
          <p:nvPr/>
        </p:nvSpPr>
        <p:spPr>
          <a:xfrm>
            <a:off x="180300" y="784425"/>
            <a:ext cx="41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a:ea typeface="Lora"/>
                <a:cs typeface="Lora"/>
                <a:sym typeface="Lora"/>
              </a:rPr>
              <a:t>1. </a:t>
            </a:r>
            <a:r>
              <a:rPr lang="en">
                <a:latin typeface="Comic Sans MS"/>
                <a:ea typeface="Comic Sans MS"/>
                <a:cs typeface="Comic Sans MS"/>
                <a:sym typeface="Comic Sans MS"/>
              </a:rPr>
              <a:t>将预测的标签与测试集中的实际标签进行比较。</a:t>
            </a:r>
            <a:endParaRPr>
              <a:latin typeface="Comic Sans MS"/>
              <a:ea typeface="Comic Sans MS"/>
              <a:cs typeface="Comic Sans MS"/>
              <a:sym typeface="Comic Sans MS"/>
            </a:endParaRPr>
          </a:p>
        </p:txBody>
      </p:sp>
      <p:sp>
        <p:nvSpPr>
          <p:cNvPr id="365" name="Google Shape;365;p35"/>
          <p:cNvSpPr txBox="1"/>
          <p:nvPr/>
        </p:nvSpPr>
        <p:spPr>
          <a:xfrm>
            <a:off x="180300" y="2060550"/>
            <a:ext cx="39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a:ea typeface="Lora"/>
                <a:cs typeface="Lora"/>
                <a:sym typeface="Lora"/>
              </a:rPr>
              <a:t>3. </a:t>
            </a:r>
            <a:r>
              <a:rPr lang="en">
                <a:solidFill>
                  <a:schemeClr val="dk1"/>
                </a:solidFill>
                <a:latin typeface="Comic Sans MS"/>
                <a:ea typeface="Comic Sans MS"/>
                <a:cs typeface="Comic Sans MS"/>
                <a:sym typeface="Comic Sans MS"/>
              </a:rPr>
              <a:t>按细胞类型标记细胞嵌入颜色</a:t>
            </a:r>
            <a:endParaRPr>
              <a:latin typeface="Lora"/>
              <a:ea typeface="Lora"/>
              <a:cs typeface="Lora"/>
              <a:sym typeface="Lora"/>
            </a:endParaRPr>
          </a:p>
        </p:txBody>
      </p:sp>
      <p:sp>
        <p:nvSpPr>
          <p:cNvPr id="366" name="Google Shape;366;p35"/>
          <p:cNvSpPr txBox="1"/>
          <p:nvPr/>
        </p:nvSpPr>
        <p:spPr>
          <a:xfrm>
            <a:off x="180300" y="1319100"/>
            <a:ext cx="422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2.</a:t>
            </a:r>
            <a:r>
              <a:rPr lang="en">
                <a:solidFill>
                  <a:schemeClr val="dk1"/>
                </a:solidFill>
                <a:latin typeface="Comic Sans MS"/>
                <a:ea typeface="Comic Sans MS"/>
                <a:cs typeface="Comic Sans MS"/>
                <a:sym typeface="Comic Sans MS"/>
              </a:rPr>
              <a:t> </a:t>
            </a:r>
            <a:r>
              <a:rPr lang="en">
                <a:solidFill>
                  <a:schemeClr val="dk1"/>
                </a:solidFill>
                <a:latin typeface="Comic Sans MS"/>
                <a:ea typeface="Comic Sans MS"/>
                <a:cs typeface="Comic Sans MS"/>
                <a:sym typeface="Comic Sans MS"/>
              </a:rPr>
              <a:t>计算指标: 准确性、精密度、召回率和 </a:t>
            </a:r>
            <a:r>
              <a:rPr lang="en">
                <a:solidFill>
                  <a:schemeClr val="dk1"/>
                </a:solidFill>
                <a:latin typeface="Lora"/>
                <a:ea typeface="Lora"/>
                <a:cs typeface="Lora"/>
                <a:sym typeface="Lora"/>
              </a:rPr>
              <a:t>F1</a:t>
            </a:r>
            <a:r>
              <a:rPr lang="en">
                <a:solidFill>
                  <a:schemeClr val="dk1"/>
                </a:solidFill>
                <a:latin typeface="Comic Sans MS"/>
                <a:ea typeface="Comic Sans MS"/>
                <a:cs typeface="Comic Sans MS"/>
                <a:sym typeface="Comic Sans MS"/>
              </a:rPr>
              <a:t>分数，以量化模型的性能。</a:t>
            </a:r>
            <a:endParaRPr/>
          </a:p>
        </p:txBody>
      </p:sp>
      <p:sp>
        <p:nvSpPr>
          <p:cNvPr id="367" name="Google Shape;367;p35"/>
          <p:cNvSpPr txBox="1"/>
          <p:nvPr/>
        </p:nvSpPr>
        <p:spPr>
          <a:xfrm>
            <a:off x="180300" y="2586600"/>
            <a:ext cx="39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a:ea typeface="Lora"/>
                <a:cs typeface="Lora"/>
                <a:sym typeface="Lora"/>
              </a:rPr>
              <a:t>4</a:t>
            </a:r>
            <a:r>
              <a:rPr lang="en">
                <a:latin typeface="Lora"/>
                <a:ea typeface="Lora"/>
                <a:cs typeface="Lora"/>
                <a:sym typeface="Lora"/>
              </a:rPr>
              <a:t>. </a:t>
            </a:r>
            <a:r>
              <a:rPr lang="en">
                <a:solidFill>
                  <a:schemeClr val="dk1"/>
                </a:solidFill>
                <a:latin typeface="Comic Sans MS"/>
                <a:ea typeface="Comic Sans MS"/>
                <a:cs typeface="Comic Sans MS"/>
                <a:sym typeface="Comic Sans MS"/>
              </a:rPr>
              <a:t>输出细胞类型混淆矩阵</a:t>
            </a:r>
            <a:endParaRPr>
              <a:latin typeface="Lora"/>
              <a:ea typeface="Lora"/>
              <a:cs typeface="Lora"/>
              <a:sym typeface="Lora"/>
            </a:endParaRPr>
          </a:p>
        </p:txBody>
      </p:sp>
      <p:pic>
        <p:nvPicPr>
          <p:cNvPr id="368" name="Google Shape;368;p35"/>
          <p:cNvPicPr preferRelativeResize="0"/>
          <p:nvPr/>
        </p:nvPicPr>
        <p:blipFill>
          <a:blip r:embed="rId3">
            <a:alphaModFix/>
          </a:blip>
          <a:stretch>
            <a:fillRect/>
          </a:stretch>
        </p:blipFill>
        <p:spPr>
          <a:xfrm>
            <a:off x="4556400" y="152400"/>
            <a:ext cx="4435200" cy="4501728"/>
          </a:xfrm>
          <a:prstGeom prst="rect">
            <a:avLst/>
          </a:prstGeom>
          <a:noFill/>
          <a:ln>
            <a:noFill/>
          </a:ln>
        </p:spPr>
      </p:pic>
      <p:pic>
        <p:nvPicPr>
          <p:cNvPr id="369" name="Google Shape;369;p35"/>
          <p:cNvPicPr preferRelativeResize="0"/>
          <p:nvPr/>
        </p:nvPicPr>
        <p:blipFill rotWithShape="1">
          <a:blip r:embed="rId4">
            <a:alphaModFix/>
          </a:blip>
          <a:srcRect b="0" l="0" r="0" t="3530"/>
          <a:stretch/>
        </p:blipFill>
        <p:spPr>
          <a:xfrm>
            <a:off x="123250" y="3238500"/>
            <a:ext cx="5634000" cy="1792925"/>
          </a:xfrm>
          <a:prstGeom prst="rect">
            <a:avLst/>
          </a:prstGeom>
          <a:noFill/>
          <a:ln>
            <a:noFill/>
          </a:ln>
        </p:spPr>
      </p:pic>
      <p:sp>
        <p:nvSpPr>
          <p:cNvPr id="370" name="Google Shape;370;p35"/>
          <p:cNvSpPr/>
          <p:nvPr/>
        </p:nvSpPr>
        <p:spPr>
          <a:xfrm>
            <a:off x="2420475" y="3473825"/>
            <a:ext cx="459300" cy="13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35"/>
          <p:cNvSpPr/>
          <p:nvPr/>
        </p:nvSpPr>
        <p:spPr>
          <a:xfrm>
            <a:off x="4836450" y="3473825"/>
            <a:ext cx="920700" cy="13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2" name="Google Shape;372;p35"/>
          <p:cNvCxnSpPr/>
          <p:nvPr/>
        </p:nvCxnSpPr>
        <p:spPr>
          <a:xfrm>
            <a:off x="2935950" y="2330825"/>
            <a:ext cx="1042200" cy="762000"/>
          </a:xfrm>
          <a:prstGeom prst="straightConnector1">
            <a:avLst/>
          </a:prstGeom>
          <a:noFill/>
          <a:ln cap="flat" cmpd="sng" w="28575">
            <a:solidFill>
              <a:schemeClr val="dk2"/>
            </a:solidFill>
            <a:prstDash val="solid"/>
            <a:round/>
            <a:headEnd len="med" w="med" type="none"/>
            <a:tailEnd len="med" w="med" type="stealth"/>
          </a:ln>
        </p:spPr>
      </p:cxnSp>
      <p:cxnSp>
        <p:nvCxnSpPr>
          <p:cNvPr id="373" name="Google Shape;373;p35"/>
          <p:cNvCxnSpPr>
            <a:endCxn id="368" idx="1"/>
          </p:cNvCxnSpPr>
          <p:nvPr/>
        </p:nvCxnSpPr>
        <p:spPr>
          <a:xfrm flipH="1" rot="10800000">
            <a:off x="2454000" y="2403264"/>
            <a:ext cx="2102400" cy="409500"/>
          </a:xfrm>
          <a:prstGeom prst="straightConnector1">
            <a:avLst/>
          </a:prstGeom>
          <a:noFill/>
          <a:ln cap="flat" cmpd="sng" w="28575">
            <a:solidFill>
              <a:schemeClr val="dk2"/>
            </a:solidFill>
            <a:prstDash val="solid"/>
            <a:round/>
            <a:headEnd len="med" w="med" type="none"/>
            <a:tailEnd len="med" w="med" type="stealth"/>
          </a:ln>
        </p:spPr>
      </p:cxnSp>
      <p:cxnSp>
        <p:nvCxnSpPr>
          <p:cNvPr id="374" name="Google Shape;374;p35"/>
          <p:cNvCxnSpPr/>
          <p:nvPr/>
        </p:nvCxnSpPr>
        <p:spPr>
          <a:xfrm>
            <a:off x="3854825" y="1770525"/>
            <a:ext cx="336300" cy="1356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nvSpPr>
        <p:spPr>
          <a:xfrm>
            <a:off x="158675" y="131250"/>
            <a:ext cx="5187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mic Sans MS"/>
                <a:ea typeface="Comic Sans MS"/>
                <a:cs typeface="Comic Sans MS"/>
                <a:sym typeface="Comic Sans MS"/>
              </a:rPr>
              <a:t>项</a:t>
            </a:r>
            <a:r>
              <a:rPr lang="en" sz="1800">
                <a:solidFill>
                  <a:schemeClr val="dk1"/>
                </a:solidFill>
                <a:latin typeface="Comic Sans MS"/>
                <a:ea typeface="Comic Sans MS"/>
                <a:cs typeface="Comic Sans MS"/>
                <a:sym typeface="Comic Sans MS"/>
              </a:rPr>
              <a:t>目</a:t>
            </a:r>
            <a:r>
              <a:rPr lang="en" sz="1800">
                <a:solidFill>
                  <a:schemeClr val="dk1"/>
                </a:solidFill>
                <a:latin typeface="Comic Sans MS"/>
                <a:ea typeface="Comic Sans MS"/>
                <a:cs typeface="Comic Sans MS"/>
                <a:sym typeface="Comic Sans MS"/>
              </a:rPr>
              <a:t>总结</a:t>
            </a:r>
            <a:endParaRPr sz="1800">
              <a:solidFill>
                <a:schemeClr val="dk1"/>
              </a:solidFill>
              <a:latin typeface="Comic Sans MS"/>
              <a:ea typeface="Comic Sans MS"/>
              <a:cs typeface="Comic Sans MS"/>
              <a:sym typeface="Comic Sans MS"/>
            </a:endParaRPr>
          </a:p>
        </p:txBody>
      </p:sp>
      <p:sp>
        <p:nvSpPr>
          <p:cNvPr id="380" name="Google Shape;380;p36"/>
          <p:cNvSpPr txBox="1"/>
          <p:nvPr/>
        </p:nvSpPr>
        <p:spPr>
          <a:xfrm>
            <a:off x="4651600" y="1158150"/>
            <a:ext cx="4333800" cy="3301200"/>
          </a:xfrm>
          <a:prstGeom prst="rect">
            <a:avLst/>
          </a:prstGeom>
          <a:noFill/>
          <a:ln cap="flat" cmpd="sng" w="28575">
            <a:solidFill>
              <a:srgbClr val="F4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latin typeface="Comic Sans MS"/>
                <a:ea typeface="Comic Sans MS"/>
                <a:cs typeface="Comic Sans MS"/>
                <a:sym typeface="Comic Sans MS"/>
              </a:rPr>
              <a:t>存在的问题和不足</a:t>
            </a:r>
            <a:endParaRPr>
              <a:solidFill>
                <a:schemeClr val="dk1"/>
              </a:solidFill>
              <a:latin typeface="Comic Sans MS"/>
              <a:ea typeface="Comic Sans MS"/>
              <a:cs typeface="Comic Sans MS"/>
              <a:sym typeface="Comic Sans MS"/>
            </a:endParaRPr>
          </a:p>
          <a:p>
            <a:pPr indent="0" lvl="0" marL="0" rtl="0" algn="ctr">
              <a:lnSpc>
                <a:spcPct val="150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相对于预训练，</a:t>
            </a:r>
            <a:r>
              <a:rPr lang="en">
                <a:solidFill>
                  <a:schemeClr val="dk1"/>
                </a:solidFill>
                <a:latin typeface="Lora"/>
                <a:ea typeface="Lora"/>
                <a:cs typeface="Lora"/>
                <a:sym typeface="Lora"/>
              </a:rPr>
              <a:t>30</a:t>
            </a:r>
            <a:r>
              <a:rPr lang="en">
                <a:solidFill>
                  <a:schemeClr val="dk1"/>
                </a:solidFill>
                <a:latin typeface="Comic Sans MS"/>
                <a:ea typeface="Comic Sans MS"/>
                <a:cs typeface="Comic Sans MS"/>
                <a:sym typeface="Comic Sans MS"/>
              </a:rPr>
              <a:t>万细胞是</a:t>
            </a:r>
            <a:r>
              <a:rPr lang="en">
                <a:solidFill>
                  <a:schemeClr val="dk1"/>
                </a:solidFill>
                <a:latin typeface="Comic Sans MS"/>
                <a:ea typeface="Comic Sans MS"/>
                <a:cs typeface="Comic Sans MS"/>
                <a:sym typeface="Comic Sans MS"/>
              </a:rPr>
              <a:t>较</a:t>
            </a:r>
            <a:r>
              <a:rPr lang="en">
                <a:solidFill>
                  <a:schemeClr val="dk1"/>
                </a:solidFill>
                <a:latin typeface="Comic Sans MS"/>
                <a:ea typeface="Comic Sans MS"/>
                <a:cs typeface="Comic Sans MS"/>
                <a:sym typeface="Comic Sans MS"/>
              </a:rPr>
              <a:t>小的数据</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未能跑通微调并进行下</a:t>
            </a:r>
            <a:r>
              <a:rPr lang="en">
                <a:solidFill>
                  <a:schemeClr val="dk1"/>
                </a:solidFill>
                <a:latin typeface="Comic Sans MS"/>
                <a:ea typeface="Comic Sans MS"/>
                <a:cs typeface="Comic Sans MS"/>
                <a:sym typeface="Comic Sans MS"/>
              </a:rPr>
              <a:t>游分析的测试</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目前主要借鉴了 </a:t>
            </a:r>
            <a:r>
              <a:rPr lang="en">
                <a:solidFill>
                  <a:schemeClr val="dk1"/>
                </a:solidFill>
                <a:latin typeface="Lora"/>
                <a:ea typeface="Lora"/>
                <a:cs typeface="Lora"/>
                <a:sym typeface="Lora"/>
              </a:rPr>
              <a:t>scGPT </a:t>
            </a:r>
            <a:r>
              <a:rPr lang="en">
                <a:solidFill>
                  <a:schemeClr val="dk1"/>
                </a:solidFill>
                <a:latin typeface="Comic Sans MS"/>
                <a:ea typeface="Comic Sans MS"/>
                <a:cs typeface="Comic Sans MS"/>
                <a:sym typeface="Comic Sans MS"/>
              </a:rPr>
              <a:t>等已有的单细胞大模型</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未考虑基因的生物学描述或基因的序列结构</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训练时未使用加速算法</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当前的模型推理必须使用</a:t>
            </a:r>
            <a:r>
              <a:rPr lang="en">
                <a:solidFill>
                  <a:schemeClr val="dk1"/>
                </a:solidFill>
                <a:latin typeface="Lora"/>
                <a:ea typeface="Lora"/>
                <a:cs typeface="Lora"/>
                <a:sym typeface="Lora"/>
              </a:rPr>
              <a:t>GPU</a:t>
            </a:r>
            <a:r>
              <a:rPr lang="en">
                <a:solidFill>
                  <a:schemeClr val="dk1"/>
                </a:solidFill>
                <a:latin typeface="Comic Sans MS"/>
                <a:ea typeface="Comic Sans MS"/>
                <a:cs typeface="Comic Sans MS"/>
                <a:sym typeface="Comic Sans MS"/>
              </a:rPr>
              <a:t>，无法使用</a:t>
            </a:r>
            <a:r>
              <a:rPr lang="en">
                <a:solidFill>
                  <a:schemeClr val="dk1"/>
                </a:solidFill>
                <a:latin typeface="Lora"/>
                <a:ea typeface="Lora"/>
                <a:cs typeface="Lora"/>
                <a:sym typeface="Lora"/>
              </a:rPr>
              <a:t>CPU</a:t>
            </a:r>
            <a:endParaRPr>
              <a:solidFill>
                <a:schemeClr val="dk1"/>
              </a:solidFill>
              <a:latin typeface="Lora"/>
              <a:ea typeface="Lora"/>
              <a:cs typeface="Lora"/>
              <a:sym typeface="Lora"/>
            </a:endParaRPr>
          </a:p>
        </p:txBody>
      </p:sp>
      <p:sp>
        <p:nvSpPr>
          <p:cNvPr id="381" name="Google Shape;381;p36"/>
          <p:cNvSpPr txBox="1"/>
          <p:nvPr/>
        </p:nvSpPr>
        <p:spPr>
          <a:xfrm>
            <a:off x="158675" y="1158150"/>
            <a:ext cx="4333800" cy="3301200"/>
          </a:xfrm>
          <a:prstGeom prst="rect">
            <a:avLst/>
          </a:prstGeom>
          <a:noFill/>
          <a:ln cap="flat" cmpd="sng" w="28575">
            <a:solidFill>
              <a:srgbClr val="C9DAF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Comic Sans MS"/>
                <a:ea typeface="Comic Sans MS"/>
                <a:cs typeface="Comic Sans MS"/>
                <a:sym typeface="Comic Sans MS"/>
              </a:rPr>
              <a:t>解决的问题</a:t>
            </a:r>
            <a:endParaRPr>
              <a:solidFill>
                <a:schemeClr val="dk1"/>
              </a:solidFill>
              <a:latin typeface="Comic Sans MS"/>
              <a:ea typeface="Comic Sans MS"/>
              <a:cs typeface="Comic Sans MS"/>
              <a:sym typeface="Comic Sans MS"/>
            </a:endParaRPr>
          </a:p>
          <a:p>
            <a:pPr indent="0" lvl="0" marL="0" rtl="0" algn="ctr">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理解如何构建单细胞大模型</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构建流程来便捷地检索和下载</a:t>
            </a:r>
            <a:r>
              <a:rPr lang="en">
                <a:solidFill>
                  <a:schemeClr val="dk1"/>
                </a:solidFill>
                <a:latin typeface="Lora"/>
                <a:ea typeface="Lora"/>
                <a:cs typeface="Lora"/>
                <a:sym typeface="Lora"/>
              </a:rPr>
              <a:t>CELLxGENE</a:t>
            </a:r>
            <a:r>
              <a:rPr lang="en">
                <a:solidFill>
                  <a:schemeClr val="dk1"/>
                </a:solidFill>
                <a:latin typeface="Comic Sans MS"/>
                <a:ea typeface="Comic Sans MS"/>
                <a:cs typeface="Comic Sans MS"/>
                <a:sym typeface="Comic Sans MS"/>
              </a:rPr>
              <a:t>数据</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基于较小的数据（</a:t>
            </a:r>
            <a:r>
              <a:rPr lang="en">
                <a:solidFill>
                  <a:schemeClr val="dk1"/>
                </a:solidFill>
                <a:latin typeface="Lora"/>
                <a:ea typeface="Lora"/>
                <a:cs typeface="Lora"/>
                <a:sym typeface="Lora"/>
              </a:rPr>
              <a:t>30</a:t>
            </a:r>
            <a:r>
              <a:rPr lang="en">
                <a:solidFill>
                  <a:schemeClr val="dk1"/>
                </a:solidFill>
                <a:latin typeface="Comic Sans MS"/>
                <a:ea typeface="Comic Sans MS"/>
                <a:cs typeface="Comic Sans MS"/>
                <a:sym typeface="Comic Sans MS"/>
              </a:rPr>
              <a:t>万人体血细胞）进行模型预训练</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可视化训练过程</a:t>
            </a:r>
            <a:endParaRPr>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Comic Sans MS"/>
              <a:buChar char="❖"/>
            </a:pPr>
            <a:r>
              <a:rPr lang="en">
                <a:solidFill>
                  <a:schemeClr val="dk1"/>
                </a:solidFill>
                <a:latin typeface="Comic Sans MS"/>
                <a:ea typeface="Comic Sans MS"/>
                <a:cs typeface="Comic Sans MS"/>
                <a:sym typeface="Comic Sans MS"/>
              </a:rPr>
              <a:t>尝试做模型微调（应用）</a:t>
            </a:r>
            <a:endParaRPr>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158675" y="131250"/>
            <a:ext cx="5187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omic Sans MS"/>
                <a:ea typeface="Comic Sans MS"/>
                <a:cs typeface="Comic Sans MS"/>
                <a:sym typeface="Comic Sans MS"/>
              </a:rPr>
              <a:t>项目目的：大语言模型与单细胞数据</a:t>
            </a:r>
            <a:endParaRPr b="1" sz="1800">
              <a:solidFill>
                <a:schemeClr val="dk1"/>
              </a:solidFill>
              <a:latin typeface="Comic Sans MS"/>
              <a:ea typeface="Comic Sans MS"/>
              <a:cs typeface="Comic Sans MS"/>
              <a:sym typeface="Comic Sans MS"/>
            </a:endParaRPr>
          </a:p>
        </p:txBody>
      </p:sp>
      <p:sp>
        <p:nvSpPr>
          <p:cNvPr id="69" name="Google Shape;69;p15"/>
          <p:cNvSpPr txBox="1"/>
          <p:nvPr/>
        </p:nvSpPr>
        <p:spPr>
          <a:xfrm>
            <a:off x="158675" y="1145150"/>
            <a:ext cx="4906800" cy="3135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a:solidFill>
                  <a:schemeClr val="dk1"/>
                </a:solidFill>
                <a:latin typeface="Comic Sans MS"/>
                <a:ea typeface="Comic Sans MS"/>
                <a:cs typeface="Comic Sans MS"/>
                <a:sym typeface="Comic Sans MS"/>
              </a:rPr>
              <a:t>语言和细胞生物学之间可以进行类比。单词组成句子，类似于基因构建细胞。因此，大型语言模型可以适用于单细胞 </a:t>
            </a:r>
            <a:r>
              <a:rPr lang="en">
                <a:solidFill>
                  <a:schemeClr val="dk1"/>
                </a:solidFill>
                <a:latin typeface="Lora"/>
                <a:ea typeface="Lora"/>
                <a:cs typeface="Lora"/>
                <a:sym typeface="Lora"/>
              </a:rPr>
              <a:t>RNA </a:t>
            </a:r>
            <a:r>
              <a:rPr lang="en">
                <a:solidFill>
                  <a:schemeClr val="dk1"/>
                </a:solidFill>
                <a:latin typeface="Comic Sans MS"/>
                <a:ea typeface="Comic Sans MS"/>
                <a:cs typeface="Comic Sans MS"/>
                <a:sym typeface="Comic Sans MS"/>
              </a:rPr>
              <a:t>测序研究。</a:t>
            </a:r>
            <a:endParaRPr>
              <a:solidFill>
                <a:schemeClr val="dk1"/>
              </a:solidFill>
              <a:latin typeface="Comic Sans MS"/>
              <a:ea typeface="Comic Sans MS"/>
              <a:cs typeface="Comic Sans MS"/>
              <a:sym typeface="Comic Sans MS"/>
            </a:endParaRPr>
          </a:p>
          <a:p>
            <a:pPr indent="0" lvl="0" marL="0" rtl="0" algn="l">
              <a:lnSpc>
                <a:spcPct val="12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lnSpc>
                <a:spcPct val="125000"/>
              </a:lnSpc>
              <a:spcBef>
                <a:spcPts val="0"/>
              </a:spcBef>
              <a:spcAft>
                <a:spcPts val="0"/>
              </a:spcAft>
              <a:buNone/>
            </a:pPr>
            <a:r>
              <a:rPr lang="en">
                <a:solidFill>
                  <a:schemeClr val="dk1"/>
                </a:solidFill>
                <a:latin typeface="Comic Sans MS"/>
                <a:ea typeface="Comic Sans MS"/>
                <a:cs typeface="Comic Sans MS"/>
                <a:sym typeface="Comic Sans MS"/>
              </a:rPr>
              <a:t>然而，目前单细胞研究中基于机器学习的方法相当分散，数据集也是有限的。为了克服这一限制，我们的项目旨在开发一个基于单细胞的大型语言模型。该模型在大规模数据上进行预训练，并根据不同分析任务进行模型微调与测试。</a:t>
            </a:r>
            <a:endParaRPr>
              <a:solidFill>
                <a:schemeClr val="dk1"/>
              </a:solidFill>
              <a:latin typeface="Comic Sans MS"/>
              <a:ea typeface="Comic Sans MS"/>
              <a:cs typeface="Comic Sans MS"/>
              <a:sym typeface="Comic Sans MS"/>
            </a:endParaRPr>
          </a:p>
          <a:p>
            <a:pPr indent="0" lvl="0" marL="0" rtl="0" algn="l">
              <a:lnSpc>
                <a:spcPct val="12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lnSpc>
                <a:spcPct val="125000"/>
              </a:lnSpc>
              <a:spcBef>
                <a:spcPts val="0"/>
              </a:spcBef>
              <a:spcAft>
                <a:spcPts val="0"/>
              </a:spcAft>
              <a:buClr>
                <a:schemeClr val="dk1"/>
              </a:buClr>
              <a:buSzPts val="1100"/>
              <a:buFont typeface="Arial"/>
              <a:buNone/>
            </a:pPr>
            <a:r>
              <a:rPr lang="en">
                <a:solidFill>
                  <a:schemeClr val="dk1"/>
                </a:solidFill>
                <a:latin typeface="Comic Sans MS"/>
                <a:ea typeface="Comic Sans MS"/>
                <a:cs typeface="Comic Sans MS"/>
                <a:sym typeface="Comic Sans MS"/>
              </a:rPr>
              <a:t>通过创建一个多功能的模型，我们希望提高单细胞分析的准确性和效率，从而加速生物学领域的发现和创新。</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p:txBody>
      </p:sp>
      <p:sp>
        <p:nvSpPr>
          <p:cNvPr id="70" name="Google Shape;70;p15"/>
          <p:cNvSpPr txBox="1"/>
          <p:nvPr/>
        </p:nvSpPr>
        <p:spPr>
          <a:xfrm>
            <a:off x="4569850" y="1145150"/>
            <a:ext cx="45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1" name="Google Shape;71;p15"/>
          <p:cNvSpPr txBox="1"/>
          <p:nvPr/>
        </p:nvSpPr>
        <p:spPr>
          <a:xfrm>
            <a:off x="6610025" y="936075"/>
            <a:ext cx="4269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72" name="Google Shape;72;p15"/>
          <p:cNvPicPr preferRelativeResize="0"/>
          <p:nvPr/>
        </p:nvPicPr>
        <p:blipFill>
          <a:blip r:embed="rId3">
            <a:alphaModFix/>
          </a:blip>
          <a:stretch>
            <a:fillRect/>
          </a:stretch>
        </p:blipFill>
        <p:spPr>
          <a:xfrm>
            <a:off x="6028199" y="993800"/>
            <a:ext cx="2345875" cy="1169025"/>
          </a:xfrm>
          <a:prstGeom prst="rect">
            <a:avLst/>
          </a:prstGeom>
          <a:noFill/>
          <a:ln>
            <a:noFill/>
          </a:ln>
        </p:spPr>
      </p:pic>
      <p:pic>
        <p:nvPicPr>
          <p:cNvPr id="73" name="Google Shape;73;p15"/>
          <p:cNvPicPr preferRelativeResize="0"/>
          <p:nvPr/>
        </p:nvPicPr>
        <p:blipFill>
          <a:blip r:embed="rId4">
            <a:alphaModFix/>
          </a:blip>
          <a:stretch>
            <a:fillRect/>
          </a:stretch>
        </p:blipFill>
        <p:spPr>
          <a:xfrm>
            <a:off x="5809088" y="2571750"/>
            <a:ext cx="2784100" cy="196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158675" y="131250"/>
            <a:ext cx="5187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omic Sans MS"/>
                <a:ea typeface="Comic Sans MS"/>
                <a:cs typeface="Comic Sans MS"/>
                <a:sym typeface="Comic Sans MS"/>
              </a:rPr>
              <a:t>项目</a:t>
            </a:r>
            <a:r>
              <a:rPr b="1" lang="en" sz="1800">
                <a:solidFill>
                  <a:schemeClr val="dk1"/>
                </a:solidFill>
                <a:latin typeface="Comic Sans MS"/>
                <a:ea typeface="Comic Sans MS"/>
                <a:cs typeface="Comic Sans MS"/>
                <a:sym typeface="Comic Sans MS"/>
              </a:rPr>
              <a:t>数据</a:t>
            </a:r>
            <a:r>
              <a:rPr b="1" lang="en" sz="1800">
                <a:solidFill>
                  <a:schemeClr val="dk1"/>
                </a:solidFill>
                <a:latin typeface="Comic Sans MS"/>
                <a:ea typeface="Comic Sans MS"/>
                <a:cs typeface="Comic Sans MS"/>
                <a:sym typeface="Comic Sans MS"/>
              </a:rPr>
              <a:t>：					公共数据库</a:t>
            </a:r>
            <a:endParaRPr b="1" sz="1800">
              <a:solidFill>
                <a:schemeClr val="dk1"/>
              </a:solidFill>
              <a:latin typeface="Comic Sans MS"/>
              <a:ea typeface="Comic Sans MS"/>
              <a:cs typeface="Comic Sans MS"/>
              <a:sym typeface="Comic Sans MS"/>
            </a:endParaRPr>
          </a:p>
        </p:txBody>
      </p:sp>
      <p:pic>
        <p:nvPicPr>
          <p:cNvPr id="79" name="Google Shape;79;p16"/>
          <p:cNvPicPr preferRelativeResize="0"/>
          <p:nvPr/>
        </p:nvPicPr>
        <p:blipFill rotWithShape="1">
          <a:blip r:embed="rId3">
            <a:alphaModFix/>
          </a:blip>
          <a:srcRect b="0" l="6437" r="0" t="22869"/>
          <a:stretch/>
        </p:blipFill>
        <p:spPr>
          <a:xfrm>
            <a:off x="1581240" y="1197939"/>
            <a:ext cx="5891112" cy="2663835"/>
          </a:xfrm>
          <a:prstGeom prst="rect">
            <a:avLst/>
          </a:prstGeom>
          <a:noFill/>
          <a:ln>
            <a:noFill/>
          </a:ln>
        </p:spPr>
      </p:pic>
      <p:pic>
        <p:nvPicPr>
          <p:cNvPr id="80" name="Google Shape;80;p16"/>
          <p:cNvPicPr preferRelativeResize="0"/>
          <p:nvPr/>
        </p:nvPicPr>
        <p:blipFill>
          <a:blip r:embed="rId4">
            <a:alphaModFix/>
          </a:blip>
          <a:stretch>
            <a:fillRect/>
          </a:stretch>
        </p:blipFill>
        <p:spPr>
          <a:xfrm>
            <a:off x="1451050" y="174025"/>
            <a:ext cx="1929850" cy="435500"/>
          </a:xfrm>
          <a:prstGeom prst="rect">
            <a:avLst/>
          </a:prstGeom>
          <a:noFill/>
          <a:ln>
            <a:noFill/>
          </a:ln>
        </p:spPr>
      </p:pic>
      <p:sp>
        <p:nvSpPr>
          <p:cNvPr id="81" name="Google Shape;81;p16"/>
          <p:cNvSpPr txBox="1"/>
          <p:nvPr/>
        </p:nvSpPr>
        <p:spPr>
          <a:xfrm>
            <a:off x="1451050" y="664675"/>
            <a:ext cx="1587600" cy="697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单细胞 RNA</a:t>
            </a:r>
            <a:endParaRPr sz="1500">
              <a:solidFill>
                <a:schemeClr val="dk1"/>
              </a:solidFill>
            </a:endParaRPr>
          </a:p>
          <a:p>
            <a:pPr indent="0" lvl="0" marL="0" rtl="0" algn="ctr">
              <a:spcBef>
                <a:spcPts val="0"/>
              </a:spcBef>
              <a:spcAft>
                <a:spcPts val="0"/>
              </a:spcAft>
              <a:buNone/>
            </a:pPr>
            <a:r>
              <a:rPr lang="en" sz="1500">
                <a:solidFill>
                  <a:schemeClr val="dk1"/>
                </a:solidFill>
              </a:rPr>
              <a:t>h5ad (</a:t>
            </a:r>
            <a:r>
              <a:rPr lang="en" sz="1500">
                <a:solidFill>
                  <a:schemeClr val="dk1"/>
                </a:solidFill>
              </a:rPr>
              <a:t>anndata)</a:t>
            </a:r>
            <a:r>
              <a:rPr lang="en" sz="1500">
                <a:solidFill>
                  <a:schemeClr val="dk1"/>
                </a:solidFill>
              </a:rPr>
              <a:t> </a:t>
            </a:r>
            <a:endParaRPr sz="1500">
              <a:solidFill>
                <a:schemeClr val="dk1"/>
              </a:solidFill>
            </a:endParaRPr>
          </a:p>
          <a:p>
            <a:pPr indent="0" lvl="0" marL="0" rtl="0" algn="ctr">
              <a:spcBef>
                <a:spcPts val="0"/>
              </a:spcBef>
              <a:spcAft>
                <a:spcPts val="0"/>
              </a:spcAft>
              <a:buNone/>
            </a:pPr>
            <a:r>
              <a:rPr lang="en" sz="1500">
                <a:solidFill>
                  <a:schemeClr val="dk1"/>
                </a:solidFill>
              </a:rPr>
              <a:t>数据集</a:t>
            </a:r>
            <a:endParaRPr sz="1500">
              <a:solidFill>
                <a:schemeClr val="dk1"/>
              </a:solidFill>
            </a:endParaRPr>
          </a:p>
        </p:txBody>
      </p:sp>
      <p:sp>
        <p:nvSpPr>
          <p:cNvPr id="82" name="Google Shape;82;p16"/>
          <p:cNvSpPr txBox="1"/>
          <p:nvPr/>
        </p:nvSpPr>
        <p:spPr>
          <a:xfrm>
            <a:off x="4587579" y="848567"/>
            <a:ext cx="1302900" cy="329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Census 接口</a:t>
            </a:r>
            <a:endParaRPr sz="1500">
              <a:solidFill>
                <a:schemeClr val="dk1"/>
              </a:solidFill>
            </a:endParaRPr>
          </a:p>
        </p:txBody>
      </p:sp>
      <p:sp>
        <p:nvSpPr>
          <p:cNvPr id="83" name="Google Shape;83;p16"/>
          <p:cNvSpPr txBox="1"/>
          <p:nvPr/>
        </p:nvSpPr>
        <p:spPr>
          <a:xfrm>
            <a:off x="3095599" y="2116117"/>
            <a:ext cx="513300" cy="440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3600</a:t>
            </a:r>
            <a:endParaRPr sz="1000">
              <a:solidFill>
                <a:schemeClr val="dk2"/>
              </a:solidFill>
            </a:endParaRPr>
          </a:p>
          <a:p>
            <a:pPr indent="0" lvl="0" marL="0" rtl="0" algn="ctr">
              <a:spcBef>
                <a:spcPts val="0"/>
              </a:spcBef>
              <a:spcAft>
                <a:spcPts val="0"/>
              </a:spcAft>
              <a:buNone/>
            </a:pPr>
            <a:r>
              <a:rPr lang="en" sz="1000">
                <a:solidFill>
                  <a:schemeClr val="dk2"/>
                </a:solidFill>
              </a:rPr>
              <a:t>万细胞</a:t>
            </a:r>
            <a:endParaRPr sz="1000">
              <a:solidFill>
                <a:schemeClr val="dk2"/>
              </a:solidFill>
            </a:endParaRPr>
          </a:p>
        </p:txBody>
      </p:sp>
      <p:sp>
        <p:nvSpPr>
          <p:cNvPr id="84" name="Google Shape;84;p16"/>
          <p:cNvSpPr txBox="1"/>
          <p:nvPr/>
        </p:nvSpPr>
        <p:spPr>
          <a:xfrm>
            <a:off x="3649338" y="1257123"/>
            <a:ext cx="513300" cy="398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&gt;6万</a:t>
            </a:r>
            <a:endParaRPr sz="1000">
              <a:solidFill>
                <a:schemeClr val="dk2"/>
              </a:solidFill>
            </a:endParaRPr>
          </a:p>
          <a:p>
            <a:pPr indent="0" lvl="0" marL="0" rtl="0" algn="ctr">
              <a:spcBef>
                <a:spcPts val="0"/>
              </a:spcBef>
              <a:spcAft>
                <a:spcPts val="0"/>
              </a:spcAft>
              <a:buNone/>
            </a:pPr>
            <a:r>
              <a:rPr lang="en" sz="1000">
                <a:solidFill>
                  <a:schemeClr val="dk2"/>
                </a:solidFill>
              </a:rPr>
              <a:t>基因</a:t>
            </a:r>
            <a:endParaRPr sz="1000">
              <a:solidFill>
                <a:schemeClr val="dk2"/>
              </a:solidFill>
            </a:endParaRPr>
          </a:p>
        </p:txBody>
      </p:sp>
      <p:sp>
        <p:nvSpPr>
          <p:cNvPr id="85" name="Google Shape;85;p16"/>
          <p:cNvSpPr txBox="1"/>
          <p:nvPr/>
        </p:nvSpPr>
        <p:spPr>
          <a:xfrm>
            <a:off x="3649338" y="3315340"/>
            <a:ext cx="1509300" cy="329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细胞与基因元数据</a:t>
            </a:r>
            <a:endParaRPr sz="1000">
              <a:solidFill>
                <a:schemeClr val="dk2"/>
              </a:solidFill>
            </a:endParaRPr>
          </a:p>
        </p:txBody>
      </p:sp>
      <p:sp>
        <p:nvSpPr>
          <p:cNvPr id="86" name="Google Shape;86;p16"/>
          <p:cNvSpPr txBox="1"/>
          <p:nvPr/>
        </p:nvSpPr>
        <p:spPr>
          <a:xfrm>
            <a:off x="4229213" y="1844479"/>
            <a:ext cx="513300" cy="440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筛选</a:t>
            </a:r>
            <a:endParaRPr sz="1000">
              <a:solidFill>
                <a:schemeClr val="dk2"/>
              </a:solidFill>
            </a:endParaRPr>
          </a:p>
          <a:p>
            <a:pPr indent="0" lvl="0" marL="0" rtl="0" algn="ctr">
              <a:spcBef>
                <a:spcPts val="0"/>
              </a:spcBef>
              <a:spcAft>
                <a:spcPts val="0"/>
              </a:spcAft>
              <a:buNone/>
            </a:pPr>
            <a:r>
              <a:rPr lang="en" sz="1000">
                <a:solidFill>
                  <a:schemeClr val="dk2"/>
                </a:solidFill>
              </a:rPr>
              <a:t>数据</a:t>
            </a:r>
            <a:endParaRPr sz="1000">
              <a:solidFill>
                <a:schemeClr val="dk2"/>
              </a:solidFill>
            </a:endParaRPr>
          </a:p>
        </p:txBody>
      </p:sp>
      <p:sp>
        <p:nvSpPr>
          <p:cNvPr id="87" name="Google Shape;87;p16"/>
          <p:cNvSpPr txBox="1"/>
          <p:nvPr/>
        </p:nvSpPr>
        <p:spPr>
          <a:xfrm>
            <a:off x="5263750" y="1781425"/>
            <a:ext cx="765000" cy="503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h5ad数据集</a:t>
            </a:r>
            <a:endParaRPr sz="1000">
              <a:solidFill>
                <a:schemeClr val="dk2"/>
              </a:solidFill>
            </a:endParaRPr>
          </a:p>
          <a:p>
            <a:pPr indent="0" lvl="0" marL="0" rtl="0" algn="ctr">
              <a:spcBef>
                <a:spcPts val="0"/>
              </a:spcBef>
              <a:spcAft>
                <a:spcPts val="0"/>
              </a:spcAft>
              <a:buNone/>
            </a:pPr>
            <a:r>
              <a:rPr lang="en" sz="1000">
                <a:solidFill>
                  <a:schemeClr val="dk2"/>
                </a:solidFill>
              </a:rPr>
              <a:t>输出</a:t>
            </a:r>
            <a:endParaRPr sz="1000">
              <a:solidFill>
                <a:schemeClr val="dk2"/>
              </a:solidFill>
            </a:endParaRPr>
          </a:p>
        </p:txBody>
      </p:sp>
      <p:cxnSp>
        <p:nvCxnSpPr>
          <p:cNvPr id="88" name="Google Shape;88;p16"/>
          <p:cNvCxnSpPr/>
          <p:nvPr/>
        </p:nvCxnSpPr>
        <p:spPr>
          <a:xfrm rot="10800000">
            <a:off x="3356100" y="2693400"/>
            <a:ext cx="8700" cy="1095900"/>
          </a:xfrm>
          <a:prstGeom prst="straightConnector1">
            <a:avLst/>
          </a:prstGeom>
          <a:noFill/>
          <a:ln cap="flat" cmpd="sng" w="28575">
            <a:solidFill>
              <a:srgbClr val="0000FF"/>
            </a:solidFill>
            <a:prstDash val="solid"/>
            <a:round/>
            <a:headEnd len="med" w="med" type="none"/>
            <a:tailEnd len="med" w="med" type="stealth"/>
          </a:ln>
        </p:spPr>
      </p:cxnSp>
      <p:sp>
        <p:nvSpPr>
          <p:cNvPr id="89" name="Google Shape;89;p16"/>
          <p:cNvSpPr txBox="1"/>
          <p:nvPr/>
        </p:nvSpPr>
        <p:spPr>
          <a:xfrm>
            <a:off x="6090003" y="1520980"/>
            <a:ext cx="1055400" cy="184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2"/>
              </a:solidFill>
            </a:endParaRPr>
          </a:p>
        </p:txBody>
      </p:sp>
      <p:pic>
        <p:nvPicPr>
          <p:cNvPr id="90" name="Google Shape;90;p16"/>
          <p:cNvPicPr preferRelativeResize="0"/>
          <p:nvPr/>
        </p:nvPicPr>
        <p:blipFill rotWithShape="1">
          <a:blip r:embed="rId5">
            <a:alphaModFix/>
          </a:blip>
          <a:srcRect b="0" l="3720" r="6841" t="0"/>
          <a:stretch/>
        </p:blipFill>
        <p:spPr>
          <a:xfrm>
            <a:off x="6099338" y="1750873"/>
            <a:ext cx="1140903" cy="1303973"/>
          </a:xfrm>
          <a:prstGeom prst="rect">
            <a:avLst/>
          </a:prstGeom>
          <a:noFill/>
          <a:ln>
            <a:noFill/>
          </a:ln>
        </p:spPr>
      </p:pic>
      <p:pic>
        <p:nvPicPr>
          <p:cNvPr id="91" name="Google Shape;91;p16"/>
          <p:cNvPicPr preferRelativeResize="0"/>
          <p:nvPr/>
        </p:nvPicPr>
        <p:blipFill>
          <a:blip r:embed="rId6">
            <a:alphaModFix/>
          </a:blip>
          <a:stretch>
            <a:fillRect/>
          </a:stretch>
        </p:blipFill>
        <p:spPr>
          <a:xfrm>
            <a:off x="455175" y="3789300"/>
            <a:ext cx="8371324" cy="94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nvSpPr>
        <p:spPr>
          <a:xfrm>
            <a:off x="1918763" y="2101000"/>
            <a:ext cx="2071500" cy="706200"/>
          </a:xfrm>
          <a:prstGeom prst="rect">
            <a:avLst/>
          </a:prstGeom>
          <a:solidFill>
            <a:srgbClr val="FFD1D1"/>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300">
                <a:solidFill>
                  <a:schemeClr val="dk2"/>
                </a:solidFill>
                <a:latin typeface="Comfortaa"/>
                <a:ea typeface="Comfortaa"/>
                <a:cs typeface="Comfortaa"/>
                <a:sym typeface="Comfortaa"/>
              </a:rPr>
              <a:t>1. </a:t>
            </a:r>
            <a:r>
              <a:rPr b="1" lang="en" sz="1300">
                <a:solidFill>
                  <a:schemeClr val="dk2"/>
                </a:solidFill>
                <a:latin typeface="Comfortaa"/>
                <a:ea typeface="Comfortaa"/>
                <a:cs typeface="Comfortaa"/>
                <a:sym typeface="Comfortaa"/>
              </a:rPr>
              <a:t>预训练模型</a:t>
            </a:r>
            <a:endParaRPr sz="1300">
              <a:solidFill>
                <a:schemeClr val="dk2"/>
              </a:solidFill>
              <a:latin typeface="Comfortaa"/>
              <a:ea typeface="Comfortaa"/>
              <a:cs typeface="Comfortaa"/>
              <a:sym typeface="Comfortaa"/>
            </a:endParaRPr>
          </a:p>
        </p:txBody>
      </p:sp>
      <p:sp>
        <p:nvSpPr>
          <p:cNvPr id="97" name="Google Shape;97;p17"/>
          <p:cNvSpPr txBox="1"/>
          <p:nvPr/>
        </p:nvSpPr>
        <p:spPr>
          <a:xfrm>
            <a:off x="5153738" y="2076850"/>
            <a:ext cx="2071500" cy="754500"/>
          </a:xfrm>
          <a:prstGeom prst="rect">
            <a:avLst/>
          </a:prstGeom>
          <a:solidFill>
            <a:srgbClr val="FAC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Comfortaa"/>
                <a:ea typeface="Comfortaa"/>
                <a:cs typeface="Comfortaa"/>
                <a:sym typeface="Comfortaa"/>
              </a:rPr>
              <a:t>2. 结合应用场景做微调</a:t>
            </a:r>
            <a:endParaRPr sz="1300">
              <a:solidFill>
                <a:schemeClr val="dk2"/>
              </a:solidFill>
              <a:latin typeface="Comfortaa"/>
              <a:ea typeface="Comfortaa"/>
              <a:cs typeface="Comfortaa"/>
              <a:sym typeface="Comfortaa"/>
            </a:endParaRPr>
          </a:p>
        </p:txBody>
      </p:sp>
      <p:sp>
        <p:nvSpPr>
          <p:cNvPr id="98" name="Google Shape;98;p17"/>
          <p:cNvSpPr txBox="1"/>
          <p:nvPr/>
        </p:nvSpPr>
        <p:spPr>
          <a:xfrm>
            <a:off x="301275" y="226500"/>
            <a:ext cx="32451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omfortaa"/>
                <a:ea typeface="Comfortaa"/>
                <a:cs typeface="Comfortaa"/>
                <a:sym typeface="Comfortaa"/>
              </a:rPr>
              <a:t>项目</a:t>
            </a:r>
            <a:r>
              <a:rPr lang="en" sz="1800">
                <a:solidFill>
                  <a:schemeClr val="dk2"/>
                </a:solidFill>
                <a:latin typeface="Comfortaa"/>
                <a:ea typeface="Comfortaa"/>
                <a:cs typeface="Comfortaa"/>
                <a:sym typeface="Comfortaa"/>
              </a:rPr>
              <a:t>流程图</a:t>
            </a:r>
            <a:endParaRPr sz="1800">
              <a:solidFill>
                <a:schemeClr val="dk2"/>
              </a:solidFill>
              <a:latin typeface="Comfortaa"/>
              <a:ea typeface="Comfortaa"/>
              <a:cs typeface="Comfortaa"/>
              <a:sym typeface="Comfortaa"/>
            </a:endParaRPr>
          </a:p>
        </p:txBody>
      </p:sp>
      <p:cxnSp>
        <p:nvCxnSpPr>
          <p:cNvPr id="99" name="Google Shape;99;p17"/>
          <p:cNvCxnSpPr>
            <a:stCxn id="96" idx="3"/>
            <a:endCxn id="97" idx="1"/>
          </p:cNvCxnSpPr>
          <p:nvPr/>
        </p:nvCxnSpPr>
        <p:spPr>
          <a:xfrm>
            <a:off x="3990263" y="2454100"/>
            <a:ext cx="1163400" cy="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301275" y="1373750"/>
            <a:ext cx="2071500" cy="706200"/>
          </a:xfrm>
          <a:prstGeom prst="rect">
            <a:avLst/>
          </a:prstGeom>
          <a:solidFill>
            <a:srgbClr val="D0F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数据下载</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从公共数据库下载数据</a:t>
            </a:r>
            <a:endParaRPr>
              <a:solidFill>
                <a:schemeClr val="dk2"/>
              </a:solidFill>
              <a:latin typeface="Comfortaa"/>
              <a:ea typeface="Comfortaa"/>
              <a:cs typeface="Comfortaa"/>
              <a:sym typeface="Comfortaa"/>
            </a:endParaRPr>
          </a:p>
        </p:txBody>
      </p:sp>
      <p:sp>
        <p:nvSpPr>
          <p:cNvPr id="105" name="Google Shape;105;p18"/>
          <p:cNvSpPr txBox="1"/>
          <p:nvPr/>
        </p:nvSpPr>
        <p:spPr>
          <a:xfrm>
            <a:off x="3536250" y="1349600"/>
            <a:ext cx="2071500" cy="754500"/>
          </a:xfrm>
          <a:prstGeom prst="rect">
            <a:avLst/>
          </a:prstGeom>
          <a:solidFill>
            <a:srgbClr val="CBF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预处理1</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基于单细胞的初步处理</a:t>
            </a:r>
            <a:endParaRPr>
              <a:solidFill>
                <a:schemeClr val="dk2"/>
              </a:solidFill>
              <a:latin typeface="Comfortaa"/>
              <a:ea typeface="Comfortaa"/>
              <a:cs typeface="Comfortaa"/>
              <a:sym typeface="Comfortaa"/>
            </a:endParaRPr>
          </a:p>
        </p:txBody>
      </p:sp>
      <p:sp>
        <p:nvSpPr>
          <p:cNvPr id="106" name="Google Shape;106;p18"/>
          <p:cNvSpPr txBox="1"/>
          <p:nvPr/>
        </p:nvSpPr>
        <p:spPr>
          <a:xfrm>
            <a:off x="3536250" y="3123000"/>
            <a:ext cx="2071500" cy="645600"/>
          </a:xfrm>
          <a:prstGeom prst="rect">
            <a:avLst/>
          </a:prstGeom>
          <a:solidFill>
            <a:srgbClr val="FFD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模型预训练</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预测被隐蔽的表达量</a:t>
            </a:r>
            <a:endParaRPr>
              <a:solidFill>
                <a:schemeClr val="dk2"/>
              </a:solidFill>
              <a:latin typeface="Comfortaa"/>
              <a:ea typeface="Comfortaa"/>
              <a:cs typeface="Comfortaa"/>
              <a:sym typeface="Comfortaa"/>
            </a:endParaRPr>
          </a:p>
        </p:txBody>
      </p:sp>
      <p:sp>
        <p:nvSpPr>
          <p:cNvPr id="107" name="Google Shape;107;p18"/>
          <p:cNvSpPr txBox="1"/>
          <p:nvPr/>
        </p:nvSpPr>
        <p:spPr>
          <a:xfrm>
            <a:off x="301275" y="3123125"/>
            <a:ext cx="2071500" cy="645600"/>
          </a:xfrm>
          <a:prstGeom prst="rect">
            <a:avLst/>
          </a:prstGeom>
          <a:solidFill>
            <a:srgbClr val="FAC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模型保存</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保存最佳性能模型</a:t>
            </a:r>
            <a:endParaRPr>
              <a:solidFill>
                <a:schemeClr val="dk2"/>
              </a:solidFill>
              <a:latin typeface="Comfortaa"/>
              <a:ea typeface="Comfortaa"/>
              <a:cs typeface="Comfortaa"/>
              <a:sym typeface="Comfortaa"/>
            </a:endParaRPr>
          </a:p>
        </p:txBody>
      </p:sp>
      <p:sp>
        <p:nvSpPr>
          <p:cNvPr id="108" name="Google Shape;108;p18"/>
          <p:cNvSpPr txBox="1"/>
          <p:nvPr/>
        </p:nvSpPr>
        <p:spPr>
          <a:xfrm>
            <a:off x="6633925" y="3123000"/>
            <a:ext cx="2071500" cy="645600"/>
          </a:xfrm>
          <a:prstGeom prst="rect">
            <a:avLst/>
          </a:prstGeom>
          <a:solidFill>
            <a:srgbClr val="FFCC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模型初始化</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设定模型参数</a:t>
            </a:r>
            <a:endParaRPr>
              <a:solidFill>
                <a:schemeClr val="dk2"/>
              </a:solidFill>
              <a:latin typeface="Comfortaa"/>
              <a:ea typeface="Comfortaa"/>
              <a:cs typeface="Comfortaa"/>
              <a:sym typeface="Comfortaa"/>
            </a:endParaRPr>
          </a:p>
        </p:txBody>
      </p:sp>
      <p:sp>
        <p:nvSpPr>
          <p:cNvPr id="109" name="Google Shape;109;p18"/>
          <p:cNvSpPr txBox="1"/>
          <p:nvPr/>
        </p:nvSpPr>
        <p:spPr>
          <a:xfrm>
            <a:off x="301275" y="226500"/>
            <a:ext cx="3245100" cy="70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omfortaa"/>
              <a:buAutoNum type="arabicPeriod"/>
            </a:pPr>
            <a:r>
              <a:rPr lang="en" sz="1800">
                <a:solidFill>
                  <a:schemeClr val="dk2"/>
                </a:solidFill>
                <a:latin typeface="Comfortaa"/>
                <a:ea typeface="Comfortaa"/>
                <a:cs typeface="Comfortaa"/>
                <a:sym typeface="Comfortaa"/>
              </a:rPr>
              <a:t>预训</a:t>
            </a:r>
            <a:r>
              <a:rPr lang="en" sz="1800">
                <a:solidFill>
                  <a:schemeClr val="dk2"/>
                </a:solidFill>
                <a:latin typeface="Comfortaa"/>
                <a:ea typeface="Comfortaa"/>
                <a:cs typeface="Comfortaa"/>
                <a:sym typeface="Comfortaa"/>
              </a:rPr>
              <a:t>练</a:t>
            </a:r>
            <a:r>
              <a:rPr lang="en" sz="1800">
                <a:solidFill>
                  <a:schemeClr val="dk2"/>
                </a:solidFill>
                <a:latin typeface="Comfortaa"/>
                <a:ea typeface="Comfortaa"/>
                <a:cs typeface="Comfortaa"/>
                <a:sym typeface="Comfortaa"/>
              </a:rPr>
              <a:t>流程图</a:t>
            </a:r>
            <a:endParaRPr sz="1800">
              <a:solidFill>
                <a:schemeClr val="dk2"/>
              </a:solidFill>
              <a:latin typeface="Comfortaa"/>
              <a:ea typeface="Comfortaa"/>
              <a:cs typeface="Comfortaa"/>
              <a:sym typeface="Comfortaa"/>
            </a:endParaRPr>
          </a:p>
        </p:txBody>
      </p:sp>
      <p:sp>
        <p:nvSpPr>
          <p:cNvPr id="110" name="Google Shape;110;p18"/>
          <p:cNvSpPr txBox="1"/>
          <p:nvPr/>
        </p:nvSpPr>
        <p:spPr>
          <a:xfrm>
            <a:off x="6633925" y="1349600"/>
            <a:ext cx="2071500" cy="754500"/>
          </a:xfrm>
          <a:prstGeom prst="rect">
            <a:avLst/>
          </a:prstGeom>
          <a:solidFill>
            <a:srgbClr val="DBE3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Comfortaa"/>
                <a:ea typeface="Comfortaa"/>
                <a:cs typeface="Comfortaa"/>
                <a:sym typeface="Comfortaa"/>
              </a:rPr>
              <a:t>预处理2</a:t>
            </a:r>
            <a:endParaRPr b="1">
              <a:solidFill>
                <a:schemeClr val="dk2"/>
              </a:solidFill>
              <a:latin typeface="Comfortaa"/>
              <a:ea typeface="Comfortaa"/>
              <a:cs typeface="Comfortaa"/>
              <a:sym typeface="Comfortaa"/>
            </a:endParaRPr>
          </a:p>
          <a:p>
            <a:pPr indent="0" lvl="0" marL="0" rtl="0" algn="ctr">
              <a:spcBef>
                <a:spcPts val="0"/>
              </a:spcBef>
              <a:spcAft>
                <a:spcPts val="0"/>
              </a:spcAft>
              <a:buNone/>
            </a:pPr>
            <a:r>
              <a:rPr lang="en">
                <a:solidFill>
                  <a:schemeClr val="dk2"/>
                </a:solidFill>
                <a:latin typeface="Comfortaa"/>
                <a:ea typeface="Comfortaa"/>
                <a:cs typeface="Comfortaa"/>
                <a:sym typeface="Comfortaa"/>
              </a:rPr>
              <a:t>为训练做进一步的调整</a:t>
            </a:r>
            <a:endParaRPr>
              <a:solidFill>
                <a:schemeClr val="dk2"/>
              </a:solidFill>
              <a:latin typeface="Comfortaa"/>
              <a:ea typeface="Comfortaa"/>
              <a:cs typeface="Comfortaa"/>
              <a:sym typeface="Comfortaa"/>
            </a:endParaRPr>
          </a:p>
        </p:txBody>
      </p:sp>
      <p:cxnSp>
        <p:nvCxnSpPr>
          <p:cNvPr id="111" name="Google Shape;111;p18"/>
          <p:cNvCxnSpPr>
            <a:stCxn id="104" idx="3"/>
            <a:endCxn id="105" idx="1"/>
          </p:cNvCxnSpPr>
          <p:nvPr/>
        </p:nvCxnSpPr>
        <p:spPr>
          <a:xfrm>
            <a:off x="2372775" y="1726850"/>
            <a:ext cx="1163400" cy="0"/>
          </a:xfrm>
          <a:prstGeom prst="straightConnector1">
            <a:avLst/>
          </a:prstGeom>
          <a:noFill/>
          <a:ln cap="flat" cmpd="sng" w="28575">
            <a:solidFill>
              <a:schemeClr val="dk2"/>
            </a:solidFill>
            <a:prstDash val="solid"/>
            <a:round/>
            <a:headEnd len="med" w="med" type="none"/>
            <a:tailEnd len="med" w="med" type="stealth"/>
          </a:ln>
        </p:spPr>
      </p:cxnSp>
      <p:cxnSp>
        <p:nvCxnSpPr>
          <p:cNvPr id="112" name="Google Shape;112;p18"/>
          <p:cNvCxnSpPr>
            <a:endCxn id="110" idx="1"/>
          </p:cNvCxnSpPr>
          <p:nvPr/>
        </p:nvCxnSpPr>
        <p:spPr>
          <a:xfrm flipH="1" rot="10800000">
            <a:off x="5607625" y="1726850"/>
            <a:ext cx="1026300" cy="2100"/>
          </a:xfrm>
          <a:prstGeom prst="straightConnector1">
            <a:avLst/>
          </a:prstGeom>
          <a:noFill/>
          <a:ln cap="flat" cmpd="sng" w="28575">
            <a:solidFill>
              <a:schemeClr val="dk2"/>
            </a:solidFill>
            <a:prstDash val="solid"/>
            <a:round/>
            <a:headEnd len="med" w="med" type="none"/>
            <a:tailEnd len="med" w="med" type="stealth"/>
          </a:ln>
        </p:spPr>
      </p:cxnSp>
      <p:cxnSp>
        <p:nvCxnSpPr>
          <p:cNvPr id="113" name="Google Shape;113;p18"/>
          <p:cNvCxnSpPr>
            <a:stCxn id="110" idx="2"/>
            <a:endCxn id="108" idx="0"/>
          </p:cNvCxnSpPr>
          <p:nvPr/>
        </p:nvCxnSpPr>
        <p:spPr>
          <a:xfrm>
            <a:off x="7669675" y="2104100"/>
            <a:ext cx="0" cy="1018800"/>
          </a:xfrm>
          <a:prstGeom prst="straightConnector1">
            <a:avLst/>
          </a:prstGeom>
          <a:noFill/>
          <a:ln cap="flat" cmpd="sng" w="28575">
            <a:solidFill>
              <a:schemeClr val="dk2"/>
            </a:solidFill>
            <a:prstDash val="solid"/>
            <a:round/>
            <a:headEnd len="med" w="med" type="none"/>
            <a:tailEnd len="med" w="med" type="stealth"/>
          </a:ln>
        </p:spPr>
      </p:cxnSp>
      <p:cxnSp>
        <p:nvCxnSpPr>
          <p:cNvPr id="114" name="Google Shape;114;p18"/>
          <p:cNvCxnSpPr>
            <a:stCxn id="108" idx="1"/>
            <a:endCxn id="106" idx="3"/>
          </p:cNvCxnSpPr>
          <p:nvPr/>
        </p:nvCxnSpPr>
        <p:spPr>
          <a:xfrm rot="10800000">
            <a:off x="5607625" y="3445800"/>
            <a:ext cx="1026300" cy="0"/>
          </a:xfrm>
          <a:prstGeom prst="straightConnector1">
            <a:avLst/>
          </a:prstGeom>
          <a:noFill/>
          <a:ln cap="flat" cmpd="sng" w="28575">
            <a:solidFill>
              <a:schemeClr val="dk2"/>
            </a:solidFill>
            <a:prstDash val="solid"/>
            <a:round/>
            <a:headEnd len="med" w="med" type="none"/>
            <a:tailEnd len="med" w="med" type="stealth"/>
          </a:ln>
        </p:spPr>
      </p:cxnSp>
      <p:cxnSp>
        <p:nvCxnSpPr>
          <p:cNvPr id="115" name="Google Shape;115;p18"/>
          <p:cNvCxnSpPr>
            <a:stCxn id="106" idx="1"/>
            <a:endCxn id="107" idx="3"/>
          </p:cNvCxnSpPr>
          <p:nvPr/>
        </p:nvCxnSpPr>
        <p:spPr>
          <a:xfrm rot="10800000">
            <a:off x="2372850" y="3445800"/>
            <a:ext cx="1163400" cy="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208550"/>
            <a:ext cx="4336800" cy="454500"/>
          </a:xfrm>
          <a:prstGeom prst="rect">
            <a:avLst/>
          </a:prstGeom>
          <a:solidFill>
            <a:srgbClr val="D0FFB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从公共数据库 </a:t>
            </a:r>
            <a:r>
              <a:rPr lang="en" sz="1600">
                <a:latin typeface="Times New Roman"/>
                <a:ea typeface="Times New Roman"/>
                <a:cs typeface="Times New Roman"/>
                <a:sym typeface="Times New Roman"/>
              </a:rPr>
              <a:t>cellxgene </a:t>
            </a:r>
            <a:r>
              <a:rPr lang="en" sz="1600">
                <a:latin typeface="Comic Sans MS"/>
                <a:ea typeface="Comic Sans MS"/>
                <a:cs typeface="Comic Sans MS"/>
                <a:sym typeface="Comic Sans MS"/>
              </a:rPr>
              <a:t>下载</a:t>
            </a:r>
            <a:r>
              <a:rPr lang="en" sz="1600">
                <a:latin typeface="Times New Roman"/>
                <a:ea typeface="Times New Roman"/>
                <a:cs typeface="Times New Roman"/>
                <a:sym typeface="Times New Roman"/>
              </a:rPr>
              <a:t> anndata </a:t>
            </a:r>
            <a:r>
              <a:rPr lang="en" sz="1600">
                <a:latin typeface="Comic Sans MS"/>
                <a:ea typeface="Comic Sans MS"/>
                <a:cs typeface="Comic Sans MS"/>
                <a:sym typeface="Comic Sans MS"/>
              </a:rPr>
              <a:t>数据</a:t>
            </a:r>
            <a:endParaRPr sz="1600">
              <a:latin typeface="Comic Sans MS"/>
              <a:ea typeface="Comic Sans MS"/>
              <a:cs typeface="Comic Sans MS"/>
              <a:sym typeface="Comic Sans MS"/>
            </a:endParaRPr>
          </a:p>
        </p:txBody>
      </p:sp>
      <p:sp>
        <p:nvSpPr>
          <p:cNvPr id="121" name="Google Shape;121;p19"/>
          <p:cNvSpPr txBox="1"/>
          <p:nvPr>
            <p:ph idx="1" type="body"/>
          </p:nvPr>
        </p:nvSpPr>
        <p:spPr>
          <a:xfrm>
            <a:off x="311700" y="714638"/>
            <a:ext cx="8628000" cy="50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latin typeface="EB Garamond"/>
                <a:ea typeface="EB Garamond"/>
                <a:cs typeface="EB Garamond"/>
                <a:sym typeface="EB Garamond"/>
              </a:rPr>
              <a:t>1.1</a:t>
            </a:r>
            <a:r>
              <a:rPr b="1" lang="en" sz="1400">
                <a:solidFill>
                  <a:schemeClr val="dk1"/>
                </a:solidFill>
                <a:latin typeface="Comic Sans MS"/>
                <a:ea typeface="Comic Sans MS"/>
                <a:cs typeface="Comic Sans MS"/>
                <a:sym typeface="Comic Sans MS"/>
              </a:rPr>
              <a:t> </a:t>
            </a:r>
            <a:r>
              <a:rPr b="1" lang="en" sz="1400">
                <a:solidFill>
                  <a:schemeClr val="dk1"/>
                </a:solidFill>
                <a:latin typeface="Comic Sans MS"/>
                <a:ea typeface="Comic Sans MS"/>
                <a:cs typeface="Comic Sans MS"/>
                <a:sym typeface="Comic Sans MS"/>
              </a:rPr>
              <a:t>设置细胞数据集筛选条件</a:t>
            </a:r>
            <a:r>
              <a:rPr lang="en" sz="1400">
                <a:solidFill>
                  <a:schemeClr val="dk1"/>
                </a:solidFill>
                <a:latin typeface="Comic Sans MS"/>
                <a:ea typeface="Comic Sans MS"/>
                <a:cs typeface="Comic Sans MS"/>
                <a:sym typeface="Comic Sans MS"/>
              </a:rPr>
              <a:t> （</a:t>
            </a:r>
            <a:r>
              <a:rPr lang="en" sz="1400">
                <a:solidFill>
                  <a:schemeClr val="dk1"/>
                </a:solidFill>
                <a:latin typeface="Comic Sans MS"/>
                <a:ea typeface="Comic Sans MS"/>
                <a:cs typeface="Comic Sans MS"/>
                <a:sym typeface="Comic Sans MS"/>
              </a:rPr>
              <a:t>例如：</a:t>
            </a:r>
            <a:r>
              <a:rPr lang="en" sz="1400">
                <a:solidFill>
                  <a:schemeClr val="dk1"/>
                </a:solidFill>
                <a:highlight>
                  <a:srgbClr val="EA9999"/>
                </a:highlight>
                <a:latin typeface="Comic Sans MS"/>
                <a:ea typeface="Comic Sans MS"/>
                <a:cs typeface="Comic Sans MS"/>
                <a:sym typeface="Comic Sans MS"/>
              </a:rPr>
              <a:t>血液组织</a:t>
            </a:r>
            <a:r>
              <a:rPr lang="en" sz="1400">
                <a:solidFill>
                  <a:schemeClr val="dk1"/>
                </a:solidFill>
                <a:latin typeface="Comic Sans MS"/>
                <a:ea typeface="Comic Sans MS"/>
                <a:cs typeface="Comic Sans MS"/>
                <a:sym typeface="Comic Sans MS"/>
              </a:rPr>
              <a:t>、</a:t>
            </a:r>
            <a:r>
              <a:rPr lang="en" sz="1400">
                <a:solidFill>
                  <a:schemeClr val="dk1"/>
                </a:solidFill>
                <a:highlight>
                  <a:srgbClr val="9FC5E8"/>
                </a:highlight>
                <a:latin typeface="Comic Sans MS"/>
                <a:ea typeface="Comic Sans MS"/>
                <a:cs typeface="Comic Sans MS"/>
                <a:sym typeface="Comic Sans MS"/>
              </a:rPr>
              <a:t>人类</a:t>
            </a:r>
            <a:r>
              <a:rPr lang="en" sz="1400">
                <a:solidFill>
                  <a:schemeClr val="dk1"/>
                </a:solidFill>
                <a:latin typeface="Comic Sans MS"/>
                <a:ea typeface="Comic Sans MS"/>
                <a:cs typeface="Comic Sans MS"/>
                <a:sym typeface="Comic Sans MS"/>
              </a:rPr>
              <a:t>）</a:t>
            </a:r>
            <a:endParaRPr sz="1400">
              <a:solidFill>
                <a:schemeClr val="dk1"/>
              </a:solidFill>
              <a:latin typeface="Comic Sans MS"/>
              <a:ea typeface="Comic Sans MS"/>
              <a:cs typeface="Comic Sans MS"/>
              <a:sym typeface="Comic Sans MS"/>
            </a:endParaRPr>
          </a:p>
        </p:txBody>
      </p:sp>
      <p:pic>
        <p:nvPicPr>
          <p:cNvPr id="122" name="Google Shape;122;p19"/>
          <p:cNvPicPr preferRelativeResize="0"/>
          <p:nvPr/>
        </p:nvPicPr>
        <p:blipFill>
          <a:blip r:embed="rId3">
            <a:alphaModFix/>
          </a:blip>
          <a:stretch>
            <a:fillRect/>
          </a:stretch>
        </p:blipFill>
        <p:spPr>
          <a:xfrm>
            <a:off x="2203688" y="1705538"/>
            <a:ext cx="4336699" cy="2122625"/>
          </a:xfrm>
          <a:prstGeom prst="rect">
            <a:avLst/>
          </a:prstGeom>
          <a:noFill/>
          <a:ln>
            <a:noFill/>
          </a:ln>
        </p:spPr>
      </p:pic>
      <p:sp>
        <p:nvSpPr>
          <p:cNvPr id="123" name="Google Shape;123;p19"/>
          <p:cNvSpPr txBox="1"/>
          <p:nvPr/>
        </p:nvSpPr>
        <p:spPr>
          <a:xfrm>
            <a:off x="2868788" y="1345838"/>
            <a:ext cx="3229500" cy="359700"/>
          </a:xfrm>
          <a:prstGeom prst="rect">
            <a:avLst/>
          </a:prstGeom>
          <a:noFill/>
          <a:ln>
            <a:noFill/>
          </a:ln>
        </p:spPr>
        <p:txBody>
          <a:bodyPr anchorCtr="0" anchor="t" bIns="91425" lIns="91425" spcFirstLastPara="1" rIns="91425" wrap="square" tIns="91425">
            <a:noAutofit/>
          </a:bodyPr>
          <a:lstStyle/>
          <a:p>
            <a:pPr indent="-317500" lvl="0" marL="457200" rtl="0" algn="ctr">
              <a:lnSpc>
                <a:spcPct val="115000"/>
              </a:lnSpc>
              <a:spcBef>
                <a:spcPts val="0"/>
              </a:spcBef>
              <a:spcAft>
                <a:spcPts val="0"/>
              </a:spcAft>
              <a:buClr>
                <a:schemeClr val="dk1"/>
              </a:buClr>
              <a:buSzPts val="1400"/>
              <a:buFont typeface="Times New Roman"/>
              <a:buAutoNum type="arabicPeriod"/>
            </a:pPr>
            <a:r>
              <a:rPr b="1" lang="en">
                <a:solidFill>
                  <a:schemeClr val="dk1"/>
                </a:solidFill>
                <a:latin typeface="Comic Sans MS"/>
                <a:ea typeface="Comic Sans MS"/>
                <a:cs typeface="Comic Sans MS"/>
                <a:sym typeface="Comic Sans MS"/>
              </a:rPr>
              <a:t>表达量</a:t>
            </a:r>
            <a:r>
              <a:rPr b="1" lang="en">
                <a:solidFill>
                  <a:schemeClr val="dk1"/>
                </a:solidFill>
                <a:latin typeface="Comic Sans MS"/>
                <a:ea typeface="Comic Sans MS"/>
                <a:cs typeface="Comic Sans MS"/>
                <a:sym typeface="Comic Sans MS"/>
              </a:rPr>
              <a:t>矩阵</a:t>
            </a:r>
            <a:endParaRPr b="1">
              <a:solidFill>
                <a:schemeClr val="dk2"/>
              </a:solidFill>
            </a:endParaRPr>
          </a:p>
        </p:txBody>
      </p:sp>
      <p:sp>
        <p:nvSpPr>
          <p:cNvPr id="124" name="Google Shape;124;p19"/>
          <p:cNvSpPr txBox="1"/>
          <p:nvPr>
            <p:ph idx="1" type="body"/>
          </p:nvPr>
        </p:nvSpPr>
        <p:spPr>
          <a:xfrm>
            <a:off x="311700" y="1027588"/>
            <a:ext cx="3452400" cy="37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latin typeface="EB Garamond"/>
                <a:ea typeface="EB Garamond"/>
                <a:cs typeface="EB Garamond"/>
                <a:sym typeface="EB Garamond"/>
              </a:rPr>
              <a:t>1.2</a:t>
            </a:r>
            <a:r>
              <a:rPr b="1" lang="en" sz="1400">
                <a:solidFill>
                  <a:schemeClr val="dk1"/>
                </a:solidFill>
                <a:latin typeface="Comic Sans MS"/>
                <a:ea typeface="Comic Sans MS"/>
                <a:cs typeface="Comic Sans MS"/>
                <a:sym typeface="Comic Sans MS"/>
              </a:rPr>
              <a:t> 子集</a:t>
            </a:r>
            <a:r>
              <a:rPr b="1" lang="en" sz="1400">
                <a:solidFill>
                  <a:schemeClr val="dk1"/>
                </a:solidFill>
                <a:latin typeface="Comic Sans MS"/>
                <a:ea typeface="Comic Sans MS"/>
                <a:cs typeface="Comic Sans MS"/>
                <a:sym typeface="Comic Sans MS"/>
              </a:rPr>
              <a:t>矩阵结构</a:t>
            </a:r>
            <a:r>
              <a:rPr b="1" lang="en" sz="1400">
                <a:solidFill>
                  <a:schemeClr val="dk1"/>
                </a:solidFill>
                <a:latin typeface="Comic Sans MS"/>
                <a:ea typeface="Comic Sans MS"/>
                <a:cs typeface="Comic Sans MS"/>
                <a:sym typeface="Comic Sans MS"/>
              </a:rPr>
              <a:t> </a:t>
            </a:r>
            <a:endParaRPr b="1" sz="1400">
              <a:solidFill>
                <a:schemeClr val="dk1"/>
              </a:solidFill>
              <a:highlight>
                <a:srgbClr val="FFE599"/>
              </a:highlight>
              <a:latin typeface="Comic Sans MS"/>
              <a:ea typeface="Comic Sans MS"/>
              <a:cs typeface="Comic Sans MS"/>
              <a:sym typeface="Comic Sans MS"/>
            </a:endParaRPr>
          </a:p>
        </p:txBody>
      </p:sp>
      <p:sp>
        <p:nvSpPr>
          <p:cNvPr id="125" name="Google Shape;125;p19"/>
          <p:cNvSpPr txBox="1"/>
          <p:nvPr/>
        </p:nvSpPr>
        <p:spPr>
          <a:xfrm>
            <a:off x="6836988" y="2687338"/>
            <a:ext cx="2102700" cy="5817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每个单元格代表一个细胞中的某个基因的表达量</a:t>
            </a:r>
            <a:endParaRPr sz="1200">
              <a:solidFill>
                <a:schemeClr val="dk1"/>
              </a:solidFill>
              <a:latin typeface="Comic Sans MS"/>
              <a:ea typeface="Comic Sans MS"/>
              <a:cs typeface="Comic Sans MS"/>
              <a:sym typeface="Comic Sans MS"/>
            </a:endParaRPr>
          </a:p>
        </p:txBody>
      </p:sp>
      <p:cxnSp>
        <p:nvCxnSpPr>
          <p:cNvPr id="126" name="Google Shape;126;p19"/>
          <p:cNvCxnSpPr>
            <a:stCxn id="125" idx="0"/>
          </p:cNvCxnSpPr>
          <p:nvPr/>
        </p:nvCxnSpPr>
        <p:spPr>
          <a:xfrm rot="10800000">
            <a:off x="6373338" y="2426338"/>
            <a:ext cx="1515000" cy="261000"/>
          </a:xfrm>
          <a:prstGeom prst="straightConnector1">
            <a:avLst/>
          </a:prstGeom>
          <a:noFill/>
          <a:ln cap="flat" cmpd="sng" w="28575">
            <a:solidFill>
              <a:schemeClr val="dk2"/>
            </a:solidFill>
            <a:prstDash val="solid"/>
            <a:round/>
            <a:headEnd len="med" w="med" type="none"/>
            <a:tailEnd len="med" w="med" type="stealth"/>
          </a:ln>
        </p:spPr>
      </p:cxnSp>
      <p:sp>
        <p:nvSpPr>
          <p:cNvPr id="127" name="Google Shape;127;p19"/>
          <p:cNvSpPr txBox="1"/>
          <p:nvPr/>
        </p:nvSpPr>
        <p:spPr>
          <a:xfrm>
            <a:off x="501363" y="2687338"/>
            <a:ext cx="945300" cy="3693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行：细胞</a:t>
            </a:r>
            <a:endParaRPr sz="1200">
              <a:solidFill>
                <a:schemeClr val="dk1"/>
              </a:solidFill>
              <a:latin typeface="Comic Sans MS"/>
              <a:ea typeface="Comic Sans MS"/>
              <a:cs typeface="Comic Sans MS"/>
              <a:sym typeface="Comic Sans MS"/>
            </a:endParaRPr>
          </a:p>
        </p:txBody>
      </p:sp>
      <p:sp>
        <p:nvSpPr>
          <p:cNvPr id="128" name="Google Shape;128;p19"/>
          <p:cNvSpPr txBox="1"/>
          <p:nvPr/>
        </p:nvSpPr>
        <p:spPr>
          <a:xfrm>
            <a:off x="7104388" y="818613"/>
            <a:ext cx="1188600" cy="3693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列：基因</a:t>
            </a:r>
            <a:endParaRPr sz="1200">
              <a:solidFill>
                <a:schemeClr val="dk1"/>
              </a:solidFill>
              <a:latin typeface="Comic Sans MS"/>
              <a:ea typeface="Comic Sans MS"/>
              <a:cs typeface="Comic Sans MS"/>
              <a:sym typeface="Comic Sans MS"/>
            </a:endParaRPr>
          </a:p>
        </p:txBody>
      </p:sp>
      <p:cxnSp>
        <p:nvCxnSpPr>
          <p:cNvPr id="129" name="Google Shape;129;p19"/>
          <p:cNvCxnSpPr>
            <a:stCxn id="127" idx="3"/>
            <a:endCxn id="122" idx="1"/>
          </p:cNvCxnSpPr>
          <p:nvPr/>
        </p:nvCxnSpPr>
        <p:spPr>
          <a:xfrm flipH="1" rot="10800000">
            <a:off x="1446663" y="2766988"/>
            <a:ext cx="756900" cy="105000"/>
          </a:xfrm>
          <a:prstGeom prst="straightConnector1">
            <a:avLst/>
          </a:prstGeom>
          <a:noFill/>
          <a:ln cap="flat" cmpd="sng" w="28575">
            <a:solidFill>
              <a:schemeClr val="dk2"/>
            </a:solidFill>
            <a:prstDash val="solid"/>
            <a:round/>
            <a:headEnd len="med" w="med" type="none"/>
            <a:tailEnd len="med" w="med" type="stealth"/>
          </a:ln>
        </p:spPr>
      </p:cxnSp>
      <p:cxnSp>
        <p:nvCxnSpPr>
          <p:cNvPr id="130" name="Google Shape;130;p19"/>
          <p:cNvCxnSpPr>
            <a:stCxn id="128" idx="1"/>
          </p:cNvCxnSpPr>
          <p:nvPr/>
        </p:nvCxnSpPr>
        <p:spPr>
          <a:xfrm flipH="1">
            <a:off x="6383788" y="1003263"/>
            <a:ext cx="720600" cy="781500"/>
          </a:xfrm>
          <a:prstGeom prst="straightConnector1">
            <a:avLst/>
          </a:prstGeom>
          <a:noFill/>
          <a:ln cap="flat" cmpd="sng" w="28575">
            <a:solidFill>
              <a:schemeClr val="dk2"/>
            </a:solidFill>
            <a:prstDash val="solid"/>
            <a:round/>
            <a:headEnd len="med" w="med" type="none"/>
            <a:tailEnd len="med" w="med" type="stealth"/>
          </a:ln>
        </p:spPr>
      </p:cxnSp>
      <p:sp>
        <p:nvSpPr>
          <p:cNvPr id="131" name="Google Shape;131;p19"/>
          <p:cNvSpPr txBox="1"/>
          <p:nvPr/>
        </p:nvSpPr>
        <p:spPr>
          <a:xfrm>
            <a:off x="-12" y="3892938"/>
            <a:ext cx="3229500" cy="359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1200"/>
              </a:spcAft>
              <a:buNone/>
            </a:pPr>
            <a:r>
              <a:rPr b="1" lang="en">
                <a:solidFill>
                  <a:schemeClr val="dk1"/>
                </a:solidFill>
                <a:latin typeface="Times New Roman"/>
                <a:ea typeface="Times New Roman"/>
                <a:cs typeface="Times New Roman"/>
                <a:sym typeface="Times New Roman"/>
              </a:rPr>
              <a:t>2.</a:t>
            </a:r>
            <a:r>
              <a:rPr b="1" lang="en">
                <a:solidFill>
                  <a:schemeClr val="dk1"/>
                </a:solidFill>
                <a:latin typeface="Comic Sans MS"/>
                <a:ea typeface="Comic Sans MS"/>
                <a:cs typeface="Comic Sans MS"/>
                <a:sym typeface="Comic Sans MS"/>
              </a:rPr>
              <a:t> 细胞元信息</a:t>
            </a:r>
            <a:r>
              <a:rPr b="1" lang="en">
                <a:solidFill>
                  <a:schemeClr val="dk1"/>
                </a:solidFill>
                <a:latin typeface="Comic Sans MS"/>
                <a:ea typeface="Comic Sans MS"/>
                <a:cs typeface="Comic Sans MS"/>
                <a:sym typeface="Comic Sans MS"/>
              </a:rPr>
              <a:t>矩阵</a:t>
            </a:r>
            <a:endParaRPr b="1">
              <a:solidFill>
                <a:schemeClr val="dk2"/>
              </a:solidFill>
            </a:endParaRPr>
          </a:p>
        </p:txBody>
      </p:sp>
      <p:sp>
        <p:nvSpPr>
          <p:cNvPr id="132" name="Google Shape;132;p19"/>
          <p:cNvSpPr txBox="1"/>
          <p:nvPr/>
        </p:nvSpPr>
        <p:spPr>
          <a:xfrm>
            <a:off x="5190688" y="3892938"/>
            <a:ext cx="3229500" cy="359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1200"/>
              </a:spcAft>
              <a:buNone/>
            </a:pPr>
            <a:r>
              <a:rPr b="1" lang="en">
                <a:solidFill>
                  <a:schemeClr val="dk1"/>
                </a:solidFill>
                <a:latin typeface="Times New Roman"/>
                <a:ea typeface="Times New Roman"/>
                <a:cs typeface="Times New Roman"/>
                <a:sym typeface="Times New Roman"/>
              </a:rPr>
              <a:t>3</a:t>
            </a:r>
            <a:r>
              <a:rPr b="1" lang="en">
                <a:solidFill>
                  <a:schemeClr val="dk1"/>
                </a:solidFill>
                <a:latin typeface="Times New Roman"/>
                <a:ea typeface="Times New Roman"/>
                <a:cs typeface="Times New Roman"/>
                <a:sym typeface="Times New Roman"/>
              </a:rPr>
              <a:t>.</a:t>
            </a:r>
            <a:r>
              <a:rPr b="1" lang="en">
                <a:solidFill>
                  <a:schemeClr val="dk1"/>
                </a:solidFill>
                <a:latin typeface="Comic Sans MS"/>
                <a:ea typeface="Comic Sans MS"/>
                <a:cs typeface="Comic Sans MS"/>
                <a:sym typeface="Comic Sans MS"/>
              </a:rPr>
              <a:t> </a:t>
            </a:r>
            <a:r>
              <a:rPr b="1" lang="en">
                <a:solidFill>
                  <a:schemeClr val="dk1"/>
                </a:solidFill>
                <a:latin typeface="Comic Sans MS"/>
                <a:ea typeface="Comic Sans MS"/>
                <a:cs typeface="Comic Sans MS"/>
                <a:sym typeface="Comic Sans MS"/>
              </a:rPr>
              <a:t>基因元信息</a:t>
            </a:r>
            <a:r>
              <a:rPr b="1" lang="en">
                <a:solidFill>
                  <a:schemeClr val="dk1"/>
                </a:solidFill>
                <a:latin typeface="Comic Sans MS"/>
                <a:ea typeface="Comic Sans MS"/>
                <a:cs typeface="Comic Sans MS"/>
                <a:sym typeface="Comic Sans MS"/>
              </a:rPr>
              <a:t>矩阵</a:t>
            </a:r>
            <a:endParaRPr b="1">
              <a:solidFill>
                <a:schemeClr val="dk2"/>
              </a:solidFill>
            </a:endParaRPr>
          </a:p>
        </p:txBody>
      </p:sp>
      <p:sp>
        <p:nvSpPr>
          <p:cNvPr id="133" name="Google Shape;133;p19"/>
          <p:cNvSpPr txBox="1"/>
          <p:nvPr/>
        </p:nvSpPr>
        <p:spPr>
          <a:xfrm>
            <a:off x="562200" y="4239688"/>
            <a:ext cx="3229500" cy="6579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omic Sans MS"/>
                <a:ea typeface="Comic Sans MS"/>
                <a:cs typeface="Comic Sans MS"/>
                <a:sym typeface="Comic Sans MS"/>
              </a:rPr>
              <a:t>行：</a:t>
            </a:r>
            <a:r>
              <a:rPr lang="en" sz="1200">
                <a:solidFill>
                  <a:schemeClr val="dk1"/>
                </a:solidFill>
                <a:latin typeface="Comic Sans MS"/>
                <a:ea typeface="Comic Sans MS"/>
                <a:cs typeface="Comic Sans MS"/>
                <a:sym typeface="Comic Sans MS"/>
              </a:rPr>
              <a:t>表达量</a:t>
            </a:r>
            <a:r>
              <a:rPr lang="en" sz="1200">
                <a:solidFill>
                  <a:schemeClr val="dk1"/>
                </a:solidFill>
                <a:latin typeface="Comic Sans MS"/>
                <a:ea typeface="Comic Sans MS"/>
                <a:cs typeface="Comic Sans MS"/>
                <a:sym typeface="Comic Sans MS"/>
              </a:rPr>
              <a:t>矩阵的细胞</a:t>
            </a:r>
            <a:r>
              <a:rPr lang="en" sz="1200">
                <a:solidFill>
                  <a:schemeClr val="dk1"/>
                </a:solidFill>
                <a:latin typeface="Comic Sans MS"/>
                <a:ea typeface="Comic Sans MS"/>
                <a:cs typeface="Comic Sans MS"/>
                <a:sym typeface="Comic Sans MS"/>
              </a:rPr>
              <a:t>名称</a:t>
            </a:r>
            <a:endParaRPr sz="12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rPr lang="en" sz="1200">
                <a:solidFill>
                  <a:schemeClr val="dk1"/>
                </a:solidFill>
                <a:latin typeface="Comic Sans MS"/>
                <a:ea typeface="Comic Sans MS"/>
                <a:cs typeface="Comic Sans MS"/>
                <a:sym typeface="Comic Sans MS"/>
              </a:rPr>
              <a:t>列：细胞类型、样本、性别、主要组织等</a:t>
            </a:r>
            <a:endParaRPr sz="1200">
              <a:solidFill>
                <a:schemeClr val="dk1"/>
              </a:solidFill>
              <a:latin typeface="Comic Sans MS"/>
              <a:ea typeface="Comic Sans MS"/>
              <a:cs typeface="Comic Sans MS"/>
              <a:sym typeface="Comic Sans MS"/>
            </a:endParaRPr>
          </a:p>
        </p:txBody>
      </p:sp>
      <p:sp>
        <p:nvSpPr>
          <p:cNvPr id="134" name="Google Shape;134;p19"/>
          <p:cNvSpPr txBox="1"/>
          <p:nvPr/>
        </p:nvSpPr>
        <p:spPr>
          <a:xfrm>
            <a:off x="5034700" y="4239688"/>
            <a:ext cx="3541500" cy="6579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omic Sans MS"/>
                <a:ea typeface="Comic Sans MS"/>
                <a:cs typeface="Comic Sans MS"/>
                <a:sym typeface="Comic Sans MS"/>
              </a:rPr>
              <a:t>行：表达量矩阵的基因名称</a:t>
            </a:r>
            <a:endParaRPr sz="12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omic Sans MS"/>
                <a:ea typeface="Comic Sans MS"/>
                <a:cs typeface="Comic Sans MS"/>
                <a:sym typeface="Comic Sans MS"/>
              </a:rPr>
              <a:t>列：基因</a:t>
            </a:r>
            <a:r>
              <a:rPr lang="en" sz="1200">
                <a:solidFill>
                  <a:schemeClr val="dk1"/>
                </a:solidFill>
                <a:latin typeface="Times New Roman"/>
                <a:ea typeface="Times New Roman"/>
                <a:cs typeface="Times New Roman"/>
                <a:sym typeface="Times New Roman"/>
              </a:rPr>
              <a:t>ID</a:t>
            </a:r>
            <a:r>
              <a:rPr lang="en" sz="1200">
                <a:solidFill>
                  <a:schemeClr val="dk1"/>
                </a:solidFill>
                <a:latin typeface="Comic Sans MS"/>
                <a:ea typeface="Comic Sans MS"/>
                <a:cs typeface="Comic Sans MS"/>
                <a:sym typeface="Comic Sans MS"/>
              </a:rPr>
              <a:t>等</a:t>
            </a:r>
            <a:endParaRPr sz="12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190650" y="203400"/>
            <a:ext cx="3270000" cy="485100"/>
          </a:xfrm>
          <a:prstGeom prst="rect">
            <a:avLst/>
          </a:prstGeom>
          <a:solidFill>
            <a:srgbClr val="CBF8F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预处理 </a:t>
            </a:r>
            <a:r>
              <a:rPr lang="en" sz="1400">
                <a:latin typeface="Lora"/>
                <a:ea typeface="Lora"/>
                <a:cs typeface="Lora"/>
                <a:sym typeface="Lora"/>
              </a:rPr>
              <a:t>1</a:t>
            </a:r>
            <a:r>
              <a:rPr lang="en" sz="1600">
                <a:latin typeface="EB Garamond"/>
                <a:ea typeface="EB Garamond"/>
                <a:cs typeface="EB Garamond"/>
                <a:sym typeface="EB Garamond"/>
              </a:rPr>
              <a:t>: </a:t>
            </a:r>
            <a:r>
              <a:rPr lang="en" sz="1600">
                <a:latin typeface="Comic Sans MS"/>
                <a:ea typeface="Comic Sans MS"/>
                <a:cs typeface="Comic Sans MS"/>
                <a:sym typeface="Comic Sans MS"/>
              </a:rPr>
              <a:t>基于单细胞的初步处理</a:t>
            </a:r>
            <a:endParaRPr sz="1600">
              <a:latin typeface="Comic Sans MS"/>
              <a:ea typeface="Comic Sans MS"/>
              <a:cs typeface="Comic Sans MS"/>
              <a:sym typeface="Comic Sans MS"/>
            </a:endParaRPr>
          </a:p>
        </p:txBody>
      </p:sp>
      <p:sp>
        <p:nvSpPr>
          <p:cNvPr id="140" name="Google Shape;140;p20"/>
          <p:cNvSpPr txBox="1"/>
          <p:nvPr>
            <p:ph idx="1" type="body"/>
          </p:nvPr>
        </p:nvSpPr>
        <p:spPr>
          <a:xfrm>
            <a:off x="391725" y="699825"/>
            <a:ext cx="4455600" cy="208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过滤掉整个矩阵里总数太低的基因</a:t>
            </a:r>
            <a:endParaRPr sz="1400">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过滤掉整个矩阵里基因总数太少的细胞</a:t>
            </a:r>
            <a:endParaRPr sz="1400">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筛选</a:t>
            </a:r>
            <a:r>
              <a:rPr b="1" lang="en" sz="1400">
                <a:solidFill>
                  <a:schemeClr val="dk1"/>
                </a:solidFill>
                <a:latin typeface="Comic Sans MS"/>
                <a:ea typeface="Comic Sans MS"/>
                <a:cs typeface="Comic Sans MS"/>
                <a:sym typeface="Comic Sans MS"/>
              </a:rPr>
              <a:t>每个样本</a:t>
            </a:r>
            <a:r>
              <a:rPr lang="en" sz="1400">
                <a:solidFill>
                  <a:schemeClr val="dk1"/>
                </a:solidFill>
                <a:latin typeface="Comic Sans MS"/>
                <a:ea typeface="Comic Sans MS"/>
                <a:cs typeface="Comic Sans MS"/>
                <a:sym typeface="Comic Sans MS"/>
              </a:rPr>
              <a:t>中的前</a:t>
            </a:r>
            <a:r>
              <a:rPr lang="en" sz="1400">
                <a:solidFill>
                  <a:schemeClr val="dk1"/>
                </a:solidFill>
                <a:latin typeface="EB Garamond"/>
                <a:ea typeface="EB Garamond"/>
                <a:cs typeface="EB Garamond"/>
                <a:sym typeface="EB Garamond"/>
              </a:rPr>
              <a:t>1200</a:t>
            </a:r>
            <a:r>
              <a:rPr lang="en" sz="1400">
                <a:solidFill>
                  <a:schemeClr val="dk1"/>
                </a:solidFill>
                <a:latin typeface="Comic Sans MS"/>
                <a:ea typeface="Comic Sans MS"/>
                <a:cs typeface="Comic Sans MS"/>
                <a:sym typeface="Comic Sans MS"/>
              </a:rPr>
              <a:t>个高度可变基因 </a:t>
            </a:r>
            <a:endParaRPr>
              <a:solidFill>
                <a:schemeClr val="dk1"/>
              </a:solidFill>
              <a:latin typeface="EB Garamond"/>
              <a:ea typeface="EB Garamond"/>
              <a:cs typeface="EB Garamond"/>
              <a:sym typeface="EB Garamond"/>
            </a:endParaRPr>
          </a:p>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对整个矩阵中的每个细胞的总数进行规范化</a:t>
            </a:r>
            <a:endParaRPr sz="1400">
              <a:solidFill>
                <a:schemeClr val="dk1"/>
              </a:solidFill>
              <a:latin typeface="Comic Sans MS"/>
              <a:ea typeface="Comic Sans MS"/>
              <a:cs typeface="Comic Sans MS"/>
              <a:sym typeface="Comic Sans MS"/>
            </a:endParaRPr>
          </a:p>
          <a:p>
            <a:pPr indent="-317500" lvl="0" marL="457200" rtl="0" algn="l">
              <a:lnSpc>
                <a:spcPct val="150000"/>
              </a:lnSpc>
              <a:spcBef>
                <a:spcPts val="0"/>
              </a:spcBef>
              <a:spcAft>
                <a:spcPts val="0"/>
              </a:spcAft>
              <a:buClr>
                <a:schemeClr val="dk1"/>
              </a:buClr>
              <a:buSzPts val="1400"/>
              <a:buFont typeface="Lora"/>
              <a:buAutoNum type="arabicPeriod"/>
            </a:pPr>
            <a:r>
              <a:rPr lang="en" sz="1400">
                <a:solidFill>
                  <a:schemeClr val="dk1"/>
                </a:solidFill>
                <a:latin typeface="Comic Sans MS"/>
                <a:ea typeface="Comic Sans MS"/>
                <a:cs typeface="Comic Sans MS"/>
                <a:sym typeface="Comic Sans MS"/>
              </a:rPr>
              <a:t>对整个矩阵中的连续表达量进行离散式分箱</a:t>
            </a:r>
            <a:endParaRPr sz="1400">
              <a:solidFill>
                <a:schemeClr val="dk1"/>
              </a:solidFill>
              <a:latin typeface="Comic Sans MS"/>
              <a:ea typeface="Comic Sans MS"/>
              <a:cs typeface="Comic Sans MS"/>
              <a:sym typeface="Comic Sans MS"/>
            </a:endParaRPr>
          </a:p>
        </p:txBody>
      </p:sp>
      <p:pic>
        <p:nvPicPr>
          <p:cNvPr id="141" name="Google Shape;141;p20"/>
          <p:cNvPicPr preferRelativeResize="0"/>
          <p:nvPr/>
        </p:nvPicPr>
        <p:blipFill>
          <a:blip r:embed="rId3">
            <a:alphaModFix/>
          </a:blip>
          <a:stretch>
            <a:fillRect/>
          </a:stretch>
        </p:blipFill>
        <p:spPr>
          <a:xfrm>
            <a:off x="5017763" y="1309888"/>
            <a:ext cx="3227451" cy="1478625"/>
          </a:xfrm>
          <a:prstGeom prst="rect">
            <a:avLst/>
          </a:prstGeom>
          <a:noFill/>
          <a:ln>
            <a:noFill/>
          </a:ln>
        </p:spPr>
      </p:pic>
      <p:pic>
        <p:nvPicPr>
          <p:cNvPr id="142" name="Google Shape;142;p20"/>
          <p:cNvPicPr preferRelativeResize="0"/>
          <p:nvPr/>
        </p:nvPicPr>
        <p:blipFill>
          <a:blip r:embed="rId4">
            <a:alphaModFix/>
          </a:blip>
          <a:stretch>
            <a:fillRect/>
          </a:stretch>
        </p:blipFill>
        <p:spPr>
          <a:xfrm>
            <a:off x="342175" y="2829200"/>
            <a:ext cx="4675599" cy="1138602"/>
          </a:xfrm>
          <a:prstGeom prst="rect">
            <a:avLst/>
          </a:prstGeom>
          <a:noFill/>
          <a:ln>
            <a:noFill/>
          </a:ln>
        </p:spPr>
      </p:pic>
      <p:sp>
        <p:nvSpPr>
          <p:cNvPr id="143" name="Google Shape;143;p20"/>
          <p:cNvSpPr txBox="1"/>
          <p:nvPr/>
        </p:nvSpPr>
        <p:spPr>
          <a:xfrm>
            <a:off x="5473525" y="478175"/>
            <a:ext cx="3509400" cy="6465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200">
                <a:solidFill>
                  <a:schemeClr val="dk1"/>
                </a:solidFill>
                <a:latin typeface="Comic Sans MS"/>
                <a:ea typeface="Comic Sans MS"/>
                <a:cs typeface="Comic Sans MS"/>
                <a:sym typeface="Comic Sans MS"/>
              </a:rPr>
              <a:t>细胞 </a:t>
            </a:r>
            <a:r>
              <a:rPr lang="en" sz="1200">
                <a:solidFill>
                  <a:schemeClr val="dk1"/>
                </a:solidFill>
                <a:latin typeface="EB Garamond"/>
                <a:ea typeface="EB Garamond"/>
                <a:cs typeface="EB Garamond"/>
                <a:sym typeface="EB Garamond"/>
              </a:rPr>
              <a:t>A </a:t>
            </a:r>
            <a:r>
              <a:rPr lang="en" sz="1200">
                <a:solidFill>
                  <a:schemeClr val="dk1"/>
                </a:solidFill>
                <a:latin typeface="Comic Sans MS"/>
                <a:ea typeface="Comic Sans MS"/>
                <a:cs typeface="Comic Sans MS"/>
                <a:sym typeface="Comic Sans MS"/>
              </a:rPr>
              <a:t>和细胞 </a:t>
            </a:r>
            <a:r>
              <a:rPr lang="en" sz="1200">
                <a:solidFill>
                  <a:schemeClr val="dk1"/>
                </a:solidFill>
                <a:latin typeface="EB Garamond"/>
                <a:ea typeface="EB Garamond"/>
                <a:cs typeface="EB Garamond"/>
                <a:sym typeface="EB Garamond"/>
              </a:rPr>
              <a:t>B </a:t>
            </a:r>
            <a:r>
              <a:rPr lang="en" sz="1200">
                <a:solidFill>
                  <a:schemeClr val="dk1"/>
                </a:solidFill>
                <a:latin typeface="Comic Sans MS"/>
                <a:ea typeface="Comic Sans MS"/>
                <a:cs typeface="Comic Sans MS"/>
                <a:sym typeface="Comic Sans MS"/>
              </a:rPr>
              <a:t>的</a:t>
            </a:r>
            <a:r>
              <a:rPr lang="en" sz="1200">
                <a:solidFill>
                  <a:srgbClr val="1155CC"/>
                </a:solidFill>
                <a:latin typeface="Comic Sans MS"/>
                <a:ea typeface="Comic Sans MS"/>
                <a:cs typeface="Comic Sans MS"/>
                <a:sym typeface="Comic Sans MS"/>
              </a:rPr>
              <a:t>蓝色基因</a:t>
            </a:r>
            <a:r>
              <a:rPr lang="en" sz="1200">
                <a:solidFill>
                  <a:schemeClr val="dk1"/>
                </a:solidFill>
                <a:latin typeface="Comic Sans MS"/>
                <a:ea typeface="Comic Sans MS"/>
                <a:cs typeface="Comic Sans MS"/>
                <a:sym typeface="Comic Sans MS"/>
              </a:rPr>
              <a:t>数量差异很大，我们可以通过较少的蓝色基因数量来识别细胞 </a:t>
            </a:r>
            <a:r>
              <a:rPr lang="en" sz="1200">
                <a:solidFill>
                  <a:schemeClr val="dk1"/>
                </a:solidFill>
                <a:latin typeface="EB Garamond"/>
                <a:ea typeface="EB Garamond"/>
                <a:cs typeface="EB Garamond"/>
                <a:sym typeface="EB Garamond"/>
              </a:rPr>
              <a:t>B</a:t>
            </a:r>
            <a:endParaRPr sz="1200"/>
          </a:p>
        </p:txBody>
      </p:sp>
      <p:cxnSp>
        <p:nvCxnSpPr>
          <p:cNvPr id="144" name="Google Shape;144;p20"/>
          <p:cNvCxnSpPr>
            <a:stCxn id="143" idx="2"/>
          </p:cNvCxnSpPr>
          <p:nvPr/>
        </p:nvCxnSpPr>
        <p:spPr>
          <a:xfrm flipH="1">
            <a:off x="7062025" y="1124675"/>
            <a:ext cx="166200" cy="485100"/>
          </a:xfrm>
          <a:prstGeom prst="straightConnector1">
            <a:avLst/>
          </a:prstGeom>
          <a:noFill/>
          <a:ln cap="flat" cmpd="sng" w="28575">
            <a:solidFill>
              <a:schemeClr val="dk2"/>
            </a:solidFill>
            <a:prstDash val="solid"/>
            <a:round/>
            <a:headEnd len="med" w="med" type="none"/>
            <a:tailEnd len="med" w="med" type="stealth"/>
          </a:ln>
        </p:spPr>
      </p:cxnSp>
      <p:cxnSp>
        <p:nvCxnSpPr>
          <p:cNvPr id="145" name="Google Shape;145;p20"/>
          <p:cNvCxnSpPr>
            <a:stCxn id="143" idx="2"/>
          </p:cNvCxnSpPr>
          <p:nvPr/>
        </p:nvCxnSpPr>
        <p:spPr>
          <a:xfrm flipH="1">
            <a:off x="5591725" y="1124675"/>
            <a:ext cx="1636500" cy="571200"/>
          </a:xfrm>
          <a:prstGeom prst="straightConnector1">
            <a:avLst/>
          </a:prstGeom>
          <a:noFill/>
          <a:ln cap="flat" cmpd="sng" w="28575">
            <a:solidFill>
              <a:schemeClr val="dk2"/>
            </a:solidFill>
            <a:prstDash val="solid"/>
            <a:round/>
            <a:headEnd len="med" w="med" type="none"/>
            <a:tailEnd len="med" w="med" type="stealth"/>
          </a:ln>
        </p:spPr>
      </p:cxnSp>
      <p:sp>
        <p:nvSpPr>
          <p:cNvPr id="146" name="Google Shape;146;p20"/>
          <p:cNvSpPr txBox="1"/>
          <p:nvPr/>
        </p:nvSpPr>
        <p:spPr>
          <a:xfrm>
            <a:off x="1061700" y="4161975"/>
            <a:ext cx="3000000" cy="5817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latin typeface="Comic Sans MS"/>
                <a:ea typeface="Comic Sans MS"/>
                <a:cs typeface="Comic Sans MS"/>
                <a:sym typeface="Comic Sans MS"/>
              </a:rPr>
              <a:t>将</a:t>
            </a:r>
            <a:r>
              <a:rPr lang="en" sz="1200">
                <a:solidFill>
                  <a:srgbClr val="9900FF"/>
                </a:solidFill>
                <a:latin typeface="Comic Sans MS"/>
                <a:ea typeface="Comic Sans MS"/>
                <a:cs typeface="Comic Sans MS"/>
                <a:sym typeface="Comic Sans MS"/>
              </a:rPr>
              <a:t>连续</a:t>
            </a:r>
            <a:r>
              <a:rPr lang="en" sz="1200">
                <a:solidFill>
                  <a:schemeClr val="dk1"/>
                </a:solidFill>
                <a:latin typeface="Comic Sans MS"/>
                <a:ea typeface="Comic Sans MS"/>
                <a:cs typeface="Comic Sans MS"/>
                <a:sym typeface="Comic Sans MS"/>
              </a:rPr>
              <a:t>的基因表达水平放入</a:t>
            </a:r>
            <a:r>
              <a:rPr lang="en" sz="1200">
                <a:solidFill>
                  <a:srgbClr val="0000FF"/>
                </a:solidFill>
                <a:latin typeface="Comic Sans MS"/>
                <a:ea typeface="Comic Sans MS"/>
                <a:cs typeface="Comic Sans MS"/>
                <a:sym typeface="Comic Sans MS"/>
              </a:rPr>
              <a:t>离散</a:t>
            </a:r>
            <a:r>
              <a:rPr lang="en" sz="1200">
                <a:solidFill>
                  <a:schemeClr val="dk1"/>
                </a:solidFill>
                <a:latin typeface="Comic Sans MS"/>
                <a:ea typeface="Comic Sans MS"/>
                <a:cs typeface="Comic Sans MS"/>
                <a:sym typeface="Comic Sans MS"/>
              </a:rPr>
              <a:t>的箱中，索引越高的箱子包含越高的表达水平</a:t>
            </a:r>
            <a:endParaRPr sz="1200"/>
          </a:p>
        </p:txBody>
      </p:sp>
      <p:sp>
        <p:nvSpPr>
          <p:cNvPr id="147" name="Google Shape;147;p20"/>
          <p:cNvSpPr txBox="1"/>
          <p:nvPr/>
        </p:nvSpPr>
        <p:spPr>
          <a:xfrm>
            <a:off x="5929525" y="2829200"/>
            <a:ext cx="3053400" cy="6465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200">
                <a:solidFill>
                  <a:schemeClr val="dk1"/>
                </a:solidFill>
                <a:latin typeface="Comic Sans MS"/>
                <a:ea typeface="Comic Sans MS"/>
                <a:cs typeface="Comic Sans MS"/>
                <a:sym typeface="Comic Sans MS"/>
              </a:rPr>
              <a:t>相反，我们</a:t>
            </a:r>
            <a:r>
              <a:rPr lang="en" sz="1200">
                <a:solidFill>
                  <a:schemeClr val="dk1"/>
                </a:solidFill>
                <a:latin typeface="Comic Sans MS"/>
                <a:ea typeface="Comic Sans MS"/>
                <a:cs typeface="Comic Sans MS"/>
                <a:sym typeface="Comic Sans MS"/>
              </a:rPr>
              <a:t>无法通过</a:t>
            </a:r>
            <a:r>
              <a:rPr lang="en" sz="1200">
                <a:solidFill>
                  <a:schemeClr val="dk1"/>
                </a:solidFill>
                <a:latin typeface="Comic Sans MS"/>
                <a:ea typeface="Comic Sans MS"/>
                <a:cs typeface="Comic Sans MS"/>
                <a:sym typeface="Comic Sans MS"/>
              </a:rPr>
              <a:t>粉色和绿色的基因数量来区分细胞</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5775" y="66925"/>
            <a:ext cx="4347300" cy="431100"/>
          </a:xfrm>
          <a:prstGeom prst="rect">
            <a:avLst/>
          </a:prstGeom>
          <a:solidFill>
            <a:srgbClr val="DBE3F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ic Sans MS"/>
                <a:ea typeface="Comic Sans MS"/>
                <a:cs typeface="Comic Sans MS"/>
                <a:sym typeface="Comic Sans MS"/>
              </a:rPr>
              <a:t>预处理 </a:t>
            </a:r>
            <a:r>
              <a:rPr lang="en" sz="1400">
                <a:latin typeface="Lora"/>
                <a:ea typeface="Lora"/>
                <a:cs typeface="Lora"/>
                <a:sym typeface="Lora"/>
              </a:rPr>
              <a:t>2</a:t>
            </a:r>
            <a:r>
              <a:rPr lang="en" sz="1600">
                <a:latin typeface="EB Garamond"/>
                <a:ea typeface="EB Garamond"/>
                <a:cs typeface="EB Garamond"/>
                <a:sym typeface="EB Garamond"/>
              </a:rPr>
              <a:t>: </a:t>
            </a:r>
            <a:r>
              <a:rPr lang="en" sz="1600">
                <a:latin typeface="Comic Sans MS"/>
                <a:ea typeface="Comic Sans MS"/>
                <a:cs typeface="Comic Sans MS"/>
                <a:sym typeface="Comic Sans MS"/>
              </a:rPr>
              <a:t>为训练做进一步的数据调整</a:t>
            </a:r>
            <a:endParaRPr sz="1600">
              <a:latin typeface="Comic Sans MS"/>
              <a:ea typeface="Comic Sans MS"/>
              <a:cs typeface="Comic Sans MS"/>
              <a:sym typeface="Comic Sans MS"/>
            </a:endParaRPr>
          </a:p>
        </p:txBody>
      </p:sp>
      <p:sp>
        <p:nvSpPr>
          <p:cNvPr id="153" name="Google Shape;153;p21"/>
          <p:cNvSpPr txBox="1"/>
          <p:nvPr>
            <p:ph idx="1" type="body"/>
          </p:nvPr>
        </p:nvSpPr>
        <p:spPr>
          <a:xfrm>
            <a:off x="75775" y="558625"/>
            <a:ext cx="3734100" cy="369300"/>
          </a:xfrm>
          <a:prstGeom prst="rect">
            <a:avLst/>
          </a:prstGeom>
          <a:ln cap="flat" cmpd="sng" w="19050">
            <a:solidFill>
              <a:srgbClr val="C5AE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1. </a:t>
            </a:r>
            <a:r>
              <a:rPr lang="en" sz="1200">
                <a:solidFill>
                  <a:schemeClr val="dk1"/>
                </a:solidFill>
                <a:latin typeface="Comic Sans MS"/>
                <a:ea typeface="Comic Sans MS"/>
                <a:cs typeface="Comic Sans MS"/>
                <a:sym typeface="Comic Sans MS"/>
              </a:rPr>
              <a:t>将数据拆分为 </a:t>
            </a:r>
            <a:r>
              <a:rPr lang="en" sz="1200">
                <a:solidFill>
                  <a:srgbClr val="0000FF"/>
                </a:solidFill>
                <a:latin typeface="EB Garamond"/>
                <a:ea typeface="EB Garamond"/>
                <a:cs typeface="EB Garamond"/>
                <a:sym typeface="EB Garamond"/>
              </a:rPr>
              <a:t>97% </a:t>
            </a:r>
            <a:r>
              <a:rPr lang="en" sz="1200">
                <a:solidFill>
                  <a:srgbClr val="0000FF"/>
                </a:solidFill>
                <a:latin typeface="Comic Sans MS"/>
                <a:ea typeface="Comic Sans MS"/>
                <a:cs typeface="Comic Sans MS"/>
                <a:sym typeface="Comic Sans MS"/>
              </a:rPr>
              <a:t>的训练数据</a:t>
            </a:r>
            <a:r>
              <a:rPr lang="en" sz="1200">
                <a:solidFill>
                  <a:schemeClr val="dk1"/>
                </a:solidFill>
                <a:latin typeface="Comic Sans MS"/>
                <a:ea typeface="Comic Sans MS"/>
                <a:cs typeface="Comic Sans MS"/>
                <a:sym typeface="Comic Sans MS"/>
              </a:rPr>
              <a:t>和 </a:t>
            </a:r>
            <a:r>
              <a:rPr lang="en" sz="1200">
                <a:solidFill>
                  <a:srgbClr val="9900FF"/>
                </a:solidFill>
                <a:latin typeface="EB Garamond"/>
                <a:ea typeface="EB Garamond"/>
                <a:cs typeface="EB Garamond"/>
                <a:sym typeface="EB Garamond"/>
              </a:rPr>
              <a:t>3% </a:t>
            </a:r>
            <a:r>
              <a:rPr lang="en" sz="1200">
                <a:solidFill>
                  <a:srgbClr val="9900FF"/>
                </a:solidFill>
                <a:latin typeface="Comic Sans MS"/>
                <a:ea typeface="Comic Sans MS"/>
                <a:cs typeface="Comic Sans MS"/>
                <a:sym typeface="Comic Sans MS"/>
              </a:rPr>
              <a:t>的验证数据</a:t>
            </a:r>
            <a:endParaRPr sz="1200">
              <a:solidFill>
                <a:srgbClr val="9900FF"/>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Comic Sans MS"/>
              <a:ea typeface="Comic Sans MS"/>
              <a:cs typeface="Comic Sans MS"/>
              <a:sym typeface="Comic Sans MS"/>
            </a:endParaRPr>
          </a:p>
        </p:txBody>
      </p:sp>
      <p:sp>
        <p:nvSpPr>
          <p:cNvPr id="154" name="Google Shape;154;p21"/>
          <p:cNvSpPr txBox="1"/>
          <p:nvPr>
            <p:ph idx="1" type="body"/>
          </p:nvPr>
        </p:nvSpPr>
        <p:spPr>
          <a:xfrm>
            <a:off x="75800" y="1418425"/>
            <a:ext cx="4541700" cy="1356300"/>
          </a:xfrm>
          <a:prstGeom prst="rect">
            <a:avLst/>
          </a:prstGeom>
          <a:ln cap="flat" cmpd="sng" w="1905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3. </a:t>
            </a:r>
            <a:r>
              <a:rPr lang="en" sz="1200">
                <a:solidFill>
                  <a:schemeClr val="dk1"/>
                </a:solidFill>
                <a:latin typeface="Comic Sans MS"/>
                <a:ea typeface="Comic Sans MS"/>
                <a:cs typeface="Comic Sans MS"/>
                <a:sym typeface="Comic Sans MS"/>
              </a:rPr>
              <a:t>对齐所有细胞的信息, 加入特殊值 </a:t>
            </a:r>
            <a:r>
              <a:rPr lang="en" sz="1200">
                <a:solidFill>
                  <a:schemeClr val="dk1"/>
                </a:solidFill>
                <a:latin typeface="Lora"/>
                <a:ea typeface="Lora"/>
                <a:cs typeface="Lora"/>
                <a:sym typeface="Lora"/>
              </a:rPr>
              <a:t>&lt;cls&gt; 与 &lt;pad&gt; ,</a:t>
            </a:r>
            <a:r>
              <a:rPr lang="en" sz="1200">
                <a:solidFill>
                  <a:schemeClr val="dk1"/>
                </a:solidFill>
                <a:latin typeface="Comic Sans MS"/>
                <a:ea typeface="Comic Sans MS"/>
                <a:cs typeface="Comic Sans MS"/>
                <a:sym typeface="Comic Sans MS"/>
              </a:rPr>
              <a:t> 使</a:t>
            </a:r>
            <a:r>
              <a:rPr lang="en" sz="1200">
                <a:solidFill>
                  <a:schemeClr val="dk1"/>
                </a:solidFill>
                <a:latin typeface="Comic Sans MS"/>
                <a:ea typeface="Comic Sans MS"/>
                <a:cs typeface="Comic Sans MS"/>
                <a:sym typeface="Comic Sans MS"/>
              </a:rPr>
              <a:t>细胞总长度为</a:t>
            </a:r>
            <a:r>
              <a:rPr lang="en" sz="1200">
                <a:solidFill>
                  <a:schemeClr val="dk1"/>
                </a:solidFill>
                <a:latin typeface="Lora"/>
                <a:ea typeface="Lora"/>
                <a:cs typeface="Lora"/>
                <a:sym typeface="Lora"/>
              </a:rPr>
              <a:t>1201 （1200</a:t>
            </a:r>
            <a:r>
              <a:rPr lang="en" sz="1200">
                <a:solidFill>
                  <a:schemeClr val="dk1"/>
                </a:solidFill>
                <a:latin typeface="Comic Sans MS"/>
                <a:ea typeface="Comic Sans MS"/>
                <a:cs typeface="Comic Sans MS"/>
                <a:sym typeface="Comic Sans MS"/>
              </a:rPr>
              <a:t>个高度可变基因</a:t>
            </a:r>
            <a:r>
              <a:rPr lang="en" sz="1200">
                <a:solidFill>
                  <a:schemeClr val="dk1"/>
                </a:solidFill>
                <a:latin typeface="Lora"/>
                <a:ea typeface="Lora"/>
                <a:cs typeface="Lora"/>
                <a:sym typeface="Lora"/>
              </a:rPr>
              <a:t> + &lt;cls&gt;）</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1200"/>
              </a:spcBef>
              <a:spcAft>
                <a:spcPts val="0"/>
              </a:spcAft>
              <a:buClr>
                <a:schemeClr val="dk1"/>
              </a:buClr>
              <a:buSzPts val="1200"/>
              <a:buFont typeface="Comic Sans MS"/>
              <a:buChar char="●"/>
            </a:pPr>
            <a:r>
              <a:rPr lang="en" sz="1200">
                <a:solidFill>
                  <a:schemeClr val="dk1"/>
                </a:solidFill>
                <a:latin typeface="Lora"/>
                <a:ea typeface="Lora"/>
                <a:cs typeface="Lora"/>
                <a:sym typeface="Lora"/>
              </a:rPr>
              <a:t>&lt;cls&gt;：</a:t>
            </a:r>
            <a:r>
              <a:rPr lang="en" sz="1200">
                <a:solidFill>
                  <a:schemeClr val="dk1"/>
                </a:solidFill>
                <a:latin typeface="Comic Sans MS"/>
                <a:ea typeface="Comic Sans MS"/>
                <a:cs typeface="Comic Sans MS"/>
                <a:sym typeface="Comic Sans MS"/>
              </a:rPr>
              <a:t>我们可以从这个位置提取细胞的嵌入</a:t>
            </a:r>
            <a:r>
              <a:rPr lang="en" sz="1200">
                <a:solidFill>
                  <a:schemeClr val="dk1"/>
                </a:solidFill>
                <a:latin typeface="Comic Sans MS"/>
                <a:ea typeface="Comic Sans MS"/>
                <a:cs typeface="Comic Sans MS"/>
                <a:sym typeface="Comic Sans MS"/>
              </a:rPr>
              <a:t>，值为 </a:t>
            </a:r>
            <a:r>
              <a:rPr lang="en" sz="1200">
                <a:solidFill>
                  <a:schemeClr val="dk1"/>
                </a:solidFill>
                <a:latin typeface="Lora"/>
                <a:ea typeface="Lora"/>
                <a:cs typeface="Lora"/>
                <a:sym typeface="Lora"/>
              </a:rPr>
              <a:t>0</a:t>
            </a:r>
            <a:endParaRPr sz="1200">
              <a:solidFill>
                <a:schemeClr val="dk1"/>
              </a:solidFill>
              <a:latin typeface="Comic Sans MS"/>
              <a:ea typeface="Comic Sans MS"/>
              <a:cs typeface="Comic Sans MS"/>
              <a:sym typeface="Comic Sans MS"/>
            </a:endParaRPr>
          </a:p>
          <a:p>
            <a:pPr indent="-304800" lvl="0" marL="457200" rtl="0" algn="l">
              <a:lnSpc>
                <a:spcPct val="15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&lt;pad&gt;：</a:t>
            </a:r>
            <a:r>
              <a:rPr lang="en" sz="1200">
                <a:solidFill>
                  <a:schemeClr val="dk1"/>
                </a:solidFill>
                <a:latin typeface="Comic Sans MS"/>
                <a:ea typeface="Comic Sans MS"/>
                <a:cs typeface="Comic Sans MS"/>
                <a:sym typeface="Comic Sans MS"/>
              </a:rPr>
              <a:t>用于填充序列的空置，值为 </a:t>
            </a:r>
            <a:r>
              <a:rPr lang="en" sz="1200">
                <a:solidFill>
                  <a:schemeClr val="dk1"/>
                </a:solidFill>
                <a:latin typeface="Lora"/>
                <a:ea typeface="Lora"/>
                <a:cs typeface="Lora"/>
                <a:sym typeface="Lora"/>
              </a:rPr>
              <a:t>-2</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4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155" name="Google Shape;155;p21"/>
          <p:cNvSpPr txBox="1"/>
          <p:nvPr>
            <p:ph idx="1" type="body"/>
          </p:nvPr>
        </p:nvSpPr>
        <p:spPr>
          <a:xfrm>
            <a:off x="75775" y="2876600"/>
            <a:ext cx="4241700" cy="1074900"/>
          </a:xfrm>
          <a:prstGeom prst="rect">
            <a:avLst/>
          </a:prstGeom>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4. </a:t>
            </a:r>
            <a:r>
              <a:rPr lang="en" sz="1200">
                <a:solidFill>
                  <a:schemeClr val="dk1"/>
                </a:solidFill>
                <a:latin typeface="Comic Sans MS"/>
                <a:ea typeface="Comic Sans MS"/>
                <a:cs typeface="Comic Sans MS"/>
                <a:sym typeface="Comic Sans MS"/>
              </a:rPr>
              <a:t> </a:t>
            </a:r>
            <a:r>
              <a:rPr lang="en" sz="1200">
                <a:solidFill>
                  <a:schemeClr val="dk1"/>
                </a:solidFill>
                <a:latin typeface="Lora"/>
                <a:ea typeface="Lora"/>
                <a:cs typeface="Lora"/>
                <a:sym typeface="Lora"/>
              </a:rPr>
              <a:t>Token </a:t>
            </a:r>
            <a:r>
              <a:rPr lang="en" sz="1200">
                <a:solidFill>
                  <a:schemeClr val="dk1"/>
                </a:solidFill>
                <a:latin typeface="Comic Sans MS"/>
                <a:ea typeface="Comic Sans MS"/>
                <a:cs typeface="Comic Sans MS"/>
                <a:sym typeface="Comic Sans MS"/>
              </a:rPr>
              <a:t>化</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rPr lang="en" sz="1200">
                <a:solidFill>
                  <a:schemeClr val="dk1"/>
                </a:solidFill>
                <a:latin typeface="Comic Sans MS"/>
                <a:ea typeface="Comic Sans MS"/>
                <a:cs typeface="Comic Sans MS"/>
                <a:sym typeface="Comic Sans MS"/>
              </a:rPr>
              <a:t>将基因名称转换为数字索引：</a:t>
            </a:r>
            <a:r>
              <a:rPr lang="en" sz="1200">
                <a:solidFill>
                  <a:schemeClr val="dk1"/>
                </a:solidFill>
                <a:latin typeface="Lora"/>
                <a:ea typeface="Lora"/>
                <a:cs typeface="Lora"/>
                <a:sym typeface="Lora"/>
              </a:rPr>
              <a:t>[0</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数据集总基因数 </a:t>
            </a:r>
            <a:r>
              <a:rPr lang="en" sz="1200">
                <a:solidFill>
                  <a:schemeClr val="dk1"/>
                </a:solidFill>
                <a:latin typeface="Lora"/>
                <a:ea typeface="Lora"/>
                <a:cs typeface="Lora"/>
                <a:sym typeface="Lora"/>
              </a:rPr>
              <a:t>- 1</a:t>
            </a:r>
            <a:r>
              <a:rPr lang="en" sz="1200">
                <a:solidFill>
                  <a:schemeClr val="dk1"/>
                </a:solidFill>
                <a:latin typeface="Lora"/>
                <a:ea typeface="Lora"/>
                <a:cs typeface="Lora"/>
                <a:sym typeface="Lora"/>
              </a:rPr>
              <a:t>]，</a:t>
            </a:r>
            <a:r>
              <a:rPr lang="en" sz="1200">
                <a:solidFill>
                  <a:schemeClr val="dk1"/>
                </a:solidFill>
                <a:latin typeface="Comic Sans MS"/>
                <a:ea typeface="Comic Sans MS"/>
                <a:cs typeface="Comic Sans MS"/>
                <a:sym typeface="Comic Sans MS"/>
              </a:rPr>
              <a:t>特殊值：</a:t>
            </a:r>
            <a:r>
              <a:rPr lang="en" sz="1200">
                <a:solidFill>
                  <a:schemeClr val="dk1"/>
                </a:solidFill>
                <a:latin typeface="Lora"/>
                <a:ea typeface="Lora"/>
                <a:cs typeface="Lora"/>
                <a:sym typeface="Lora"/>
              </a:rPr>
              <a:t>&lt;cls&gt; = </a:t>
            </a:r>
            <a:r>
              <a:rPr lang="en" sz="1200">
                <a:solidFill>
                  <a:schemeClr val="dk1"/>
                </a:solidFill>
                <a:latin typeface="Comic Sans MS"/>
                <a:ea typeface="Comic Sans MS"/>
                <a:cs typeface="Comic Sans MS"/>
                <a:sym typeface="Comic Sans MS"/>
              </a:rPr>
              <a:t>总基因数，</a:t>
            </a:r>
            <a:r>
              <a:rPr lang="en" sz="1200">
                <a:solidFill>
                  <a:schemeClr val="dk1"/>
                </a:solidFill>
                <a:latin typeface="Lora"/>
                <a:ea typeface="Lora"/>
                <a:cs typeface="Lora"/>
                <a:sym typeface="Lora"/>
              </a:rPr>
              <a:t>&lt;pad&gt; = </a:t>
            </a:r>
            <a:r>
              <a:rPr lang="en" sz="1200">
                <a:solidFill>
                  <a:schemeClr val="dk1"/>
                </a:solidFill>
                <a:latin typeface="Comic Sans MS"/>
                <a:ea typeface="Comic Sans MS"/>
                <a:cs typeface="Comic Sans MS"/>
                <a:sym typeface="Comic Sans MS"/>
              </a:rPr>
              <a:t>总基因数 </a:t>
            </a:r>
            <a:r>
              <a:rPr lang="en" sz="1200">
                <a:solidFill>
                  <a:schemeClr val="dk1"/>
                </a:solidFill>
                <a:latin typeface="Lora"/>
                <a:ea typeface="Lora"/>
                <a:cs typeface="Lora"/>
                <a:sym typeface="Lora"/>
              </a:rPr>
              <a:t>+ 1</a:t>
            </a:r>
            <a:endParaRPr sz="1200">
              <a:solidFill>
                <a:schemeClr val="dk1"/>
              </a:solidFill>
              <a:latin typeface="Lora"/>
              <a:ea typeface="Lora"/>
              <a:cs typeface="Lora"/>
              <a:sym typeface="Lora"/>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156" name="Google Shape;156;p21"/>
          <p:cNvSpPr txBox="1"/>
          <p:nvPr/>
        </p:nvSpPr>
        <p:spPr>
          <a:xfrm>
            <a:off x="75800" y="988525"/>
            <a:ext cx="3819600" cy="369300"/>
          </a:xfrm>
          <a:prstGeom prst="rect">
            <a:avLst/>
          </a:prstGeom>
          <a:noFill/>
          <a:ln cap="flat" cmpd="sng" w="1905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200">
                <a:solidFill>
                  <a:schemeClr val="dk1"/>
                </a:solidFill>
                <a:latin typeface="Lora"/>
                <a:ea typeface="Lora"/>
                <a:cs typeface="Lora"/>
                <a:sym typeface="Lora"/>
              </a:rPr>
              <a:t>2</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保留</a:t>
            </a:r>
            <a:r>
              <a:rPr lang="en" sz="1200">
                <a:solidFill>
                  <a:schemeClr val="dk1"/>
                </a:solidFill>
                <a:latin typeface="Comic Sans MS"/>
                <a:ea typeface="Comic Sans MS"/>
                <a:cs typeface="Comic Sans MS"/>
                <a:sym typeface="Comic Sans MS"/>
              </a:rPr>
              <a:t>非零表达基因，导致每个细胞的基因数量不同</a:t>
            </a:r>
            <a:endParaRPr/>
          </a:p>
        </p:txBody>
      </p:sp>
      <p:cxnSp>
        <p:nvCxnSpPr>
          <p:cNvPr id="157" name="Google Shape;157;p21"/>
          <p:cNvCxnSpPr/>
          <p:nvPr/>
        </p:nvCxnSpPr>
        <p:spPr>
          <a:xfrm flipH="1" rot="10800000">
            <a:off x="3895213" y="1172125"/>
            <a:ext cx="1026300" cy="2100"/>
          </a:xfrm>
          <a:prstGeom prst="straightConnector1">
            <a:avLst/>
          </a:prstGeom>
          <a:noFill/>
          <a:ln cap="flat" cmpd="sng" w="28575">
            <a:solidFill>
              <a:schemeClr val="dk2"/>
            </a:solidFill>
            <a:prstDash val="solid"/>
            <a:round/>
            <a:headEnd len="med" w="med" type="none"/>
            <a:tailEnd len="med" w="med" type="stealth"/>
          </a:ln>
        </p:spPr>
      </p:cxnSp>
      <p:cxnSp>
        <p:nvCxnSpPr>
          <p:cNvPr id="158" name="Google Shape;158;p21"/>
          <p:cNvCxnSpPr/>
          <p:nvPr/>
        </p:nvCxnSpPr>
        <p:spPr>
          <a:xfrm>
            <a:off x="4637575" y="2461925"/>
            <a:ext cx="343500" cy="0"/>
          </a:xfrm>
          <a:prstGeom prst="straightConnector1">
            <a:avLst/>
          </a:prstGeom>
          <a:noFill/>
          <a:ln cap="flat" cmpd="sng" w="28575">
            <a:solidFill>
              <a:schemeClr val="dk2"/>
            </a:solidFill>
            <a:prstDash val="solid"/>
            <a:round/>
            <a:headEnd len="med" w="med" type="none"/>
            <a:tailEnd len="med" w="med" type="stealth"/>
          </a:ln>
        </p:spPr>
      </p:cxnSp>
      <p:cxnSp>
        <p:nvCxnSpPr>
          <p:cNvPr id="159" name="Google Shape;159;p21"/>
          <p:cNvCxnSpPr>
            <a:stCxn id="155" idx="3"/>
          </p:cNvCxnSpPr>
          <p:nvPr/>
        </p:nvCxnSpPr>
        <p:spPr>
          <a:xfrm flipH="1" rot="10800000">
            <a:off x="4317475" y="3412850"/>
            <a:ext cx="603900" cy="1200"/>
          </a:xfrm>
          <a:prstGeom prst="straightConnector1">
            <a:avLst/>
          </a:prstGeom>
          <a:noFill/>
          <a:ln cap="flat" cmpd="sng" w="28575">
            <a:solidFill>
              <a:schemeClr val="dk2"/>
            </a:solidFill>
            <a:prstDash val="solid"/>
            <a:round/>
            <a:headEnd len="med" w="med" type="none"/>
            <a:tailEnd len="med" w="med" type="stealth"/>
          </a:ln>
        </p:spPr>
      </p:cxnSp>
      <p:sp>
        <p:nvSpPr>
          <p:cNvPr id="160" name="Google Shape;160;p21"/>
          <p:cNvSpPr txBox="1"/>
          <p:nvPr>
            <p:ph idx="1" type="body"/>
          </p:nvPr>
        </p:nvSpPr>
        <p:spPr>
          <a:xfrm>
            <a:off x="75775" y="4050800"/>
            <a:ext cx="4241700" cy="998100"/>
          </a:xfrm>
          <a:prstGeom prst="rect">
            <a:avLst/>
          </a:prstGeom>
          <a:ln cap="flat" cmpd="sng" w="1905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Lora"/>
                <a:ea typeface="Lora"/>
                <a:cs typeface="Lora"/>
                <a:sym typeface="Lora"/>
              </a:rPr>
              <a:t>5. </a:t>
            </a:r>
            <a:r>
              <a:rPr lang="en" sz="1200">
                <a:solidFill>
                  <a:schemeClr val="dk1"/>
                </a:solidFill>
                <a:latin typeface="Comic Sans MS"/>
                <a:ea typeface="Comic Sans MS"/>
                <a:cs typeface="Comic Sans MS"/>
                <a:sym typeface="Comic Sans MS"/>
              </a:rPr>
              <a:t> 任意屏蔽每个细胞的基因表达量</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rPr lang="en" sz="1200">
                <a:solidFill>
                  <a:schemeClr val="dk1"/>
                </a:solidFill>
                <a:latin typeface="Comic Sans MS"/>
                <a:ea typeface="Comic Sans MS"/>
                <a:cs typeface="Comic Sans MS"/>
                <a:sym typeface="Comic Sans MS"/>
              </a:rPr>
              <a:t>屏蔽的百分比从 </a:t>
            </a:r>
            <a:r>
              <a:rPr lang="en" sz="1200">
                <a:solidFill>
                  <a:schemeClr val="dk1"/>
                </a:solidFill>
                <a:latin typeface="Lora"/>
                <a:ea typeface="Lora"/>
                <a:cs typeface="Lora"/>
                <a:sym typeface="Lora"/>
              </a:rPr>
              <a:t>[0.25, 0.5, 0.75]</a:t>
            </a:r>
            <a:r>
              <a:rPr lang="en" sz="1200">
                <a:solidFill>
                  <a:schemeClr val="dk1"/>
                </a:solidFill>
                <a:latin typeface="Comic Sans MS"/>
                <a:ea typeface="Comic Sans MS"/>
                <a:cs typeface="Comic Sans MS"/>
                <a:sym typeface="Comic Sans MS"/>
              </a:rPr>
              <a:t> 选一，</a:t>
            </a:r>
            <a:r>
              <a:rPr lang="en" sz="1200">
                <a:solidFill>
                  <a:schemeClr val="dk1"/>
                </a:solidFill>
                <a:latin typeface="Comic Sans MS"/>
                <a:ea typeface="Comic Sans MS"/>
                <a:cs typeface="Comic Sans MS"/>
                <a:sym typeface="Comic Sans MS"/>
              </a:rPr>
              <a:t>屏蔽位置不包括 </a:t>
            </a:r>
            <a:r>
              <a:rPr lang="en" sz="1200">
                <a:solidFill>
                  <a:schemeClr val="dk1"/>
                </a:solidFill>
                <a:latin typeface="Lora"/>
                <a:ea typeface="Lora"/>
                <a:cs typeface="Lora"/>
                <a:sym typeface="Lora"/>
              </a:rPr>
              <a:t>cls </a:t>
            </a:r>
            <a:r>
              <a:rPr lang="en" sz="1200">
                <a:solidFill>
                  <a:schemeClr val="dk1"/>
                </a:solidFill>
                <a:latin typeface="Comic Sans MS"/>
                <a:ea typeface="Comic Sans MS"/>
                <a:cs typeface="Comic Sans MS"/>
                <a:sym typeface="Comic Sans MS"/>
              </a:rPr>
              <a:t>和 </a:t>
            </a:r>
            <a:r>
              <a:rPr lang="en" sz="1200">
                <a:solidFill>
                  <a:schemeClr val="dk1"/>
                </a:solidFill>
                <a:latin typeface="Lora"/>
                <a:ea typeface="Lora"/>
                <a:cs typeface="Lora"/>
                <a:sym typeface="Lora"/>
              </a:rPr>
              <a:t>pad</a:t>
            </a:r>
            <a:endParaRPr sz="1200">
              <a:solidFill>
                <a:schemeClr val="dk1"/>
              </a:solidFill>
              <a:latin typeface="Lora"/>
              <a:ea typeface="Lora"/>
              <a:cs typeface="Lora"/>
              <a:sym typeface="Lora"/>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lnSpc>
                <a:spcPct val="150000"/>
              </a:lnSpc>
              <a:spcBef>
                <a:spcPts val="12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spcBef>
                <a:spcPts val="1200"/>
              </a:spcBef>
              <a:spcAft>
                <a:spcPts val="1200"/>
              </a:spcAft>
              <a:buNone/>
            </a:pPr>
            <a:r>
              <a:t/>
            </a:r>
            <a:endParaRPr sz="1200">
              <a:solidFill>
                <a:schemeClr val="dk1"/>
              </a:solidFill>
              <a:latin typeface="Lora"/>
              <a:ea typeface="Lora"/>
              <a:cs typeface="Lora"/>
              <a:sym typeface="Lora"/>
            </a:endParaRPr>
          </a:p>
        </p:txBody>
      </p:sp>
      <p:sp>
        <p:nvSpPr>
          <p:cNvPr id="161" name="Google Shape;161;p21"/>
          <p:cNvSpPr txBox="1"/>
          <p:nvPr/>
        </p:nvSpPr>
        <p:spPr>
          <a:xfrm>
            <a:off x="4947513" y="1792625"/>
            <a:ext cx="4180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统一</a:t>
            </a:r>
            <a:r>
              <a:rPr lang="en" sz="1200">
                <a:solidFill>
                  <a:schemeClr val="dk1"/>
                </a:solidFill>
                <a:latin typeface="Comic Sans MS"/>
                <a:ea typeface="Comic Sans MS"/>
                <a:cs typeface="Comic Sans MS"/>
                <a:sym typeface="Comic Sans MS"/>
              </a:rPr>
              <a:t>细胞</a:t>
            </a:r>
            <a:r>
              <a:rPr lang="en" sz="1200">
                <a:solidFill>
                  <a:schemeClr val="dk1"/>
                </a:solidFill>
                <a:latin typeface="Comic Sans MS"/>
                <a:ea typeface="Comic Sans MS"/>
                <a:cs typeface="Comic Sans MS"/>
                <a:sym typeface="Comic Sans MS"/>
              </a:rPr>
              <a:t>长度 </a:t>
            </a:r>
            <a:r>
              <a:rPr lang="en" sz="1200">
                <a:solidFill>
                  <a:schemeClr val="dk1"/>
                </a:solidFill>
                <a:latin typeface="Lora"/>
                <a:ea typeface="Lora"/>
                <a:cs typeface="Lora"/>
                <a:sym typeface="Lora"/>
              </a:rPr>
              <a:t>=</a:t>
            </a:r>
            <a:r>
              <a:rPr lang="en" sz="1200">
                <a:solidFill>
                  <a:schemeClr val="dk1"/>
                </a:solidFill>
                <a:latin typeface="Comic Sans MS"/>
                <a:ea typeface="Comic Sans MS"/>
                <a:cs typeface="Comic Sans MS"/>
                <a:sym typeface="Comic Sans MS"/>
              </a:rPr>
              <a:t> </a:t>
            </a:r>
            <a:r>
              <a:rPr lang="en" sz="1200">
                <a:solidFill>
                  <a:schemeClr val="dk1"/>
                </a:solidFill>
                <a:latin typeface="Comic Sans MS"/>
                <a:ea typeface="Comic Sans MS"/>
                <a:cs typeface="Comic Sans MS"/>
                <a:sym typeface="Comic Sans MS"/>
              </a:rPr>
              <a:t>高度可变基因数量 </a:t>
            </a:r>
            <a:r>
              <a:rPr lang="en" sz="1200">
                <a:solidFill>
                  <a:schemeClr val="dk1"/>
                </a:solidFill>
                <a:latin typeface="Lora"/>
                <a:ea typeface="Lora"/>
                <a:cs typeface="Lora"/>
                <a:sym typeface="Lora"/>
              </a:rPr>
              <a:t>+1</a:t>
            </a:r>
            <a:endParaRPr sz="12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如果数量为</a:t>
            </a:r>
            <a:r>
              <a:rPr lang="en" sz="1200">
                <a:solidFill>
                  <a:schemeClr val="dk1"/>
                </a:solidFill>
                <a:latin typeface="Lora"/>
                <a:ea typeface="Lora"/>
                <a:cs typeface="Lora"/>
                <a:sym typeface="Lora"/>
              </a:rPr>
              <a:t>8</a:t>
            </a:r>
            <a:r>
              <a:rPr lang="en" sz="1200">
                <a:solidFill>
                  <a:schemeClr val="dk1"/>
                </a:solidFill>
                <a:latin typeface="Comic Sans MS"/>
                <a:ea typeface="Comic Sans MS"/>
                <a:cs typeface="Comic Sans MS"/>
                <a:sym typeface="Comic Sans MS"/>
              </a:rPr>
              <a:t>，细胞长度</a:t>
            </a:r>
            <a:r>
              <a:rPr lang="en" sz="1200">
                <a:solidFill>
                  <a:schemeClr val="dk1"/>
                </a:solidFill>
                <a:latin typeface="Lora"/>
                <a:ea typeface="Lora"/>
                <a:cs typeface="Lora"/>
                <a:sym typeface="Lora"/>
              </a:rPr>
              <a:t> = 9</a:t>
            </a:r>
            <a:endParaRPr sz="1200">
              <a:solidFill>
                <a:schemeClr val="dk1"/>
              </a:solidFill>
              <a:latin typeface="Lora"/>
              <a:ea typeface="Lora"/>
              <a:cs typeface="Lora"/>
              <a:sym typeface="Lora"/>
            </a:endParaRPr>
          </a:p>
        </p:txBody>
      </p:sp>
      <p:cxnSp>
        <p:nvCxnSpPr>
          <p:cNvPr id="162" name="Google Shape;162;p21"/>
          <p:cNvCxnSpPr>
            <a:stCxn id="160" idx="3"/>
          </p:cNvCxnSpPr>
          <p:nvPr/>
        </p:nvCxnSpPr>
        <p:spPr>
          <a:xfrm flipH="1" rot="10800000">
            <a:off x="4317475" y="4548650"/>
            <a:ext cx="604200" cy="1200"/>
          </a:xfrm>
          <a:prstGeom prst="straightConnector1">
            <a:avLst/>
          </a:prstGeom>
          <a:noFill/>
          <a:ln cap="flat" cmpd="sng" w="28575">
            <a:solidFill>
              <a:schemeClr val="dk2"/>
            </a:solidFill>
            <a:prstDash val="solid"/>
            <a:round/>
            <a:headEnd len="med" w="med" type="none"/>
            <a:tailEnd len="med" w="med" type="stealth"/>
          </a:ln>
        </p:spPr>
      </p:cxnSp>
      <p:sp>
        <p:nvSpPr>
          <p:cNvPr id="163" name="Google Shape;163;p21"/>
          <p:cNvSpPr txBox="1"/>
          <p:nvPr/>
        </p:nvSpPr>
        <p:spPr>
          <a:xfrm>
            <a:off x="4867400" y="4050800"/>
            <a:ext cx="1503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（如百分比为</a:t>
            </a:r>
            <a:r>
              <a:rPr lang="en" sz="1200">
                <a:solidFill>
                  <a:schemeClr val="dk1"/>
                </a:solidFill>
                <a:latin typeface="Lora"/>
                <a:ea typeface="Lora"/>
                <a:cs typeface="Lora"/>
                <a:sym typeface="Lora"/>
              </a:rPr>
              <a:t>0.5</a:t>
            </a:r>
            <a:r>
              <a:rPr lang="en" sz="1200">
                <a:solidFill>
                  <a:schemeClr val="dk1"/>
                </a:solidFill>
                <a:latin typeface="Comic Sans MS"/>
                <a:ea typeface="Comic Sans MS"/>
                <a:cs typeface="Comic Sans MS"/>
                <a:sym typeface="Comic Sans MS"/>
              </a:rPr>
              <a:t>）</a:t>
            </a:r>
            <a:endParaRPr sz="1200">
              <a:solidFill>
                <a:schemeClr val="dk1"/>
              </a:solidFill>
              <a:latin typeface="Comic Sans MS"/>
              <a:ea typeface="Comic Sans MS"/>
              <a:cs typeface="Comic Sans MS"/>
              <a:sym typeface="Comic Sans MS"/>
            </a:endParaRPr>
          </a:p>
        </p:txBody>
      </p:sp>
      <p:pic>
        <p:nvPicPr>
          <p:cNvPr id="164" name="Google Shape;164;p21"/>
          <p:cNvPicPr preferRelativeResize="0"/>
          <p:nvPr/>
        </p:nvPicPr>
        <p:blipFill>
          <a:blip r:embed="rId3">
            <a:alphaModFix/>
          </a:blip>
          <a:stretch>
            <a:fillRect/>
          </a:stretch>
        </p:blipFill>
        <p:spPr>
          <a:xfrm>
            <a:off x="4989250" y="111875"/>
            <a:ext cx="3995751" cy="859500"/>
          </a:xfrm>
          <a:prstGeom prst="rect">
            <a:avLst/>
          </a:prstGeom>
          <a:noFill/>
          <a:ln>
            <a:noFill/>
          </a:ln>
        </p:spPr>
      </p:pic>
      <p:pic>
        <p:nvPicPr>
          <p:cNvPr id="165" name="Google Shape;165;p21"/>
          <p:cNvPicPr preferRelativeResize="0"/>
          <p:nvPr/>
        </p:nvPicPr>
        <p:blipFill>
          <a:blip r:embed="rId4">
            <a:alphaModFix/>
          </a:blip>
          <a:stretch>
            <a:fillRect/>
          </a:stretch>
        </p:blipFill>
        <p:spPr>
          <a:xfrm>
            <a:off x="5006850" y="988526"/>
            <a:ext cx="2572517" cy="802250"/>
          </a:xfrm>
          <a:prstGeom prst="rect">
            <a:avLst/>
          </a:prstGeom>
          <a:noFill/>
          <a:ln>
            <a:noFill/>
          </a:ln>
        </p:spPr>
      </p:pic>
      <p:pic>
        <p:nvPicPr>
          <p:cNvPr id="166" name="Google Shape;166;p21"/>
          <p:cNvPicPr preferRelativeResize="0"/>
          <p:nvPr/>
        </p:nvPicPr>
        <p:blipFill>
          <a:blip r:embed="rId5">
            <a:alphaModFix/>
          </a:blip>
          <a:stretch>
            <a:fillRect/>
          </a:stretch>
        </p:blipFill>
        <p:spPr>
          <a:xfrm>
            <a:off x="5006850" y="2275663"/>
            <a:ext cx="4061826" cy="810688"/>
          </a:xfrm>
          <a:prstGeom prst="rect">
            <a:avLst/>
          </a:prstGeom>
          <a:noFill/>
          <a:ln>
            <a:noFill/>
          </a:ln>
        </p:spPr>
      </p:pic>
      <p:sp>
        <p:nvSpPr>
          <p:cNvPr id="167" name="Google Shape;167;p21"/>
          <p:cNvSpPr txBox="1"/>
          <p:nvPr/>
        </p:nvSpPr>
        <p:spPr>
          <a:xfrm>
            <a:off x="4867400" y="3068150"/>
            <a:ext cx="201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（如</a:t>
            </a:r>
            <a:r>
              <a:rPr lang="en" sz="1200">
                <a:solidFill>
                  <a:schemeClr val="dk1"/>
                </a:solidFill>
                <a:latin typeface="Comic Sans MS"/>
                <a:ea typeface="Comic Sans MS"/>
                <a:cs typeface="Comic Sans MS"/>
                <a:sym typeface="Comic Sans MS"/>
              </a:rPr>
              <a:t>总基因数量为</a:t>
            </a:r>
            <a:r>
              <a:rPr lang="en" sz="1200">
                <a:solidFill>
                  <a:schemeClr val="dk1"/>
                </a:solidFill>
                <a:latin typeface="Lora"/>
                <a:ea typeface="Lora"/>
                <a:cs typeface="Lora"/>
                <a:sym typeface="Lora"/>
              </a:rPr>
              <a:t>5000</a:t>
            </a:r>
            <a:r>
              <a:rPr lang="en" sz="1200">
                <a:solidFill>
                  <a:schemeClr val="dk1"/>
                </a:solidFill>
                <a:latin typeface="Comic Sans MS"/>
                <a:ea typeface="Comic Sans MS"/>
                <a:cs typeface="Comic Sans MS"/>
                <a:sym typeface="Comic Sans MS"/>
              </a:rPr>
              <a:t>）</a:t>
            </a:r>
            <a:endParaRPr sz="1200">
              <a:solidFill>
                <a:schemeClr val="dk1"/>
              </a:solidFill>
              <a:latin typeface="Comic Sans MS"/>
              <a:ea typeface="Comic Sans MS"/>
              <a:cs typeface="Comic Sans MS"/>
              <a:sym typeface="Comic Sans MS"/>
            </a:endParaRPr>
          </a:p>
        </p:txBody>
      </p:sp>
      <p:pic>
        <p:nvPicPr>
          <p:cNvPr id="168" name="Google Shape;168;p21"/>
          <p:cNvPicPr preferRelativeResize="0"/>
          <p:nvPr/>
        </p:nvPicPr>
        <p:blipFill rotWithShape="1">
          <a:blip r:embed="rId6">
            <a:alphaModFix/>
          </a:blip>
          <a:srcRect b="2171" l="0" r="0" t="0"/>
          <a:stretch/>
        </p:blipFill>
        <p:spPr>
          <a:xfrm>
            <a:off x="5006825" y="3350225"/>
            <a:ext cx="4061825" cy="753300"/>
          </a:xfrm>
          <a:prstGeom prst="rect">
            <a:avLst/>
          </a:prstGeom>
          <a:noFill/>
          <a:ln>
            <a:noFill/>
          </a:ln>
        </p:spPr>
      </p:pic>
      <p:pic>
        <p:nvPicPr>
          <p:cNvPr id="169" name="Google Shape;169;p21"/>
          <p:cNvPicPr preferRelativeResize="0"/>
          <p:nvPr/>
        </p:nvPicPr>
        <p:blipFill>
          <a:blip r:embed="rId7">
            <a:alphaModFix/>
          </a:blip>
          <a:stretch>
            <a:fillRect/>
          </a:stretch>
        </p:blipFill>
        <p:spPr>
          <a:xfrm>
            <a:off x="5006975" y="4295825"/>
            <a:ext cx="4061824" cy="7530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